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57" r:id="rId3"/>
    <p:sldId id="296" r:id="rId4"/>
    <p:sldId id="258" r:id="rId5"/>
    <p:sldId id="259" r:id="rId6"/>
    <p:sldId id="260" r:id="rId7"/>
    <p:sldId id="261" r:id="rId8"/>
    <p:sldId id="262" r:id="rId9"/>
    <p:sldId id="308" r:id="rId10"/>
    <p:sldId id="297" r:id="rId11"/>
    <p:sldId id="298" r:id="rId12"/>
    <p:sldId id="274" r:id="rId13"/>
    <p:sldId id="301" r:id="rId14"/>
    <p:sldId id="302" r:id="rId15"/>
    <p:sldId id="277" r:id="rId16"/>
    <p:sldId id="278" r:id="rId17"/>
    <p:sldId id="305" r:id="rId18"/>
    <p:sldId id="306" r:id="rId19"/>
    <p:sldId id="309" r:id="rId20"/>
    <p:sldId id="307" r:id="rId21"/>
    <p:sldId id="281" r:id="rId22"/>
    <p:sldId id="282" r:id="rId23"/>
    <p:sldId id="294" r:id="rId24"/>
    <p:sldId id="299" r:id="rId25"/>
    <p:sldId id="266"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B2DEA8-6773-4048-A1CF-29EB947DE212}" type="datetimeFigureOut">
              <a:rPr lang="en-GB" smtClean="0"/>
              <a:t>05/07/2026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83C922-66DB-490E-A385-48F63B78D9B7}" type="slidenum">
              <a:rPr lang="en-GB" smtClean="0"/>
              <a:t>‹#›</a:t>
            </a:fld>
            <a:endParaRPr lang="en-GB"/>
          </a:p>
        </p:txBody>
      </p:sp>
    </p:spTree>
    <p:extLst>
      <p:ext uri="{BB962C8B-B14F-4D97-AF65-F5344CB8AC3E}">
        <p14:creationId xmlns:p14="http://schemas.microsoft.com/office/powerpoint/2010/main" val="224507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9E1A-AFEF-3741-379E-ED6B49EE7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EC2188-3A31-B0A2-AA2E-ECB0420D3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492A242B-AD5B-B01F-50DF-E075861027A3}"/>
              </a:ext>
            </a:extLst>
          </p:cNvPr>
          <p:cNvPicPr>
            <a:picLocks noChangeAspect="1"/>
          </p:cNvPicPr>
          <p:nvPr userDrawn="1"/>
        </p:nvPicPr>
        <p:blipFill>
          <a:blip r:embed="rId2"/>
          <a:stretch>
            <a:fillRect/>
          </a:stretch>
        </p:blipFill>
        <p:spPr>
          <a:xfrm>
            <a:off x="10668000" y="4935780"/>
            <a:ext cx="1152930" cy="1696641"/>
          </a:xfrm>
          <a:prstGeom prst="rect">
            <a:avLst/>
          </a:prstGeom>
        </p:spPr>
      </p:pic>
      <p:sp>
        <p:nvSpPr>
          <p:cNvPr id="16" name="Footer Placeholder 4">
            <a:extLst>
              <a:ext uri="{FF2B5EF4-FFF2-40B4-BE49-F238E27FC236}">
                <a16:creationId xmlns:a16="http://schemas.microsoft.com/office/drawing/2014/main" id="{8F6199CD-0767-2305-CAAE-8242ADFC6281}"/>
              </a:ext>
            </a:extLst>
          </p:cNvPr>
          <p:cNvSpPr>
            <a:spLocks noGrp="1"/>
          </p:cNvSpPr>
          <p:nvPr>
            <p:ph type="ftr" sz="quarter" idx="3"/>
          </p:nvPr>
        </p:nvSpPr>
        <p:spPr>
          <a:xfrm>
            <a:off x="2095500" y="6310400"/>
            <a:ext cx="8001000" cy="317500"/>
          </a:xfrm>
          <a:prstGeom prst="rect">
            <a:avLst/>
          </a:prstGeom>
        </p:spPr>
        <p:txBody>
          <a:bodyPr vert="horz" lIns="91440" tIns="45720" rIns="91440" bIns="45720" rtlCol="0" anchor="ctr"/>
          <a:lstStyle>
            <a:lvl1pPr algn="ctr">
              <a:defRPr sz="1200">
                <a:solidFill>
                  <a:schemeClr val="tx1">
                    <a:tint val="82000"/>
                  </a:schemeClr>
                </a:solidFill>
                <a:latin typeface="Gill Sans MT" panose="020B0502020104020203" pitchFamily="34" charset="0"/>
              </a:defRPr>
            </a:lvl1pPr>
          </a:lstStyle>
          <a:p>
            <a:r>
              <a:rPr lang="en-GB" dirty="0"/>
              <a:t>© 2026 David Graham et </a:t>
            </a:r>
            <a:r>
              <a:rPr lang="en-GB" sz="1000" dirty="0"/>
              <a:t>al</a:t>
            </a:r>
            <a:r>
              <a:rPr lang="en-GB" dirty="0"/>
              <a:t>. </a:t>
            </a:r>
            <a:r>
              <a:rPr lang="en-GB" i="1" dirty="0"/>
              <a:t>Culinary and Food Service Operations Management for Industry 5.0. </a:t>
            </a:r>
            <a:r>
              <a:rPr lang="en-GB" dirty="0"/>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226664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32DE-C9F6-B45A-5952-BB4781943B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6F096A-A11B-8212-0F88-17C12F97A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3190F-DA1A-1E77-9B06-CC81F86E142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7D637325-35A5-481D-8AF0-CCBA83568A03}"/>
              </a:ext>
            </a:extLst>
          </p:cNvPr>
          <p:cNvSpPr>
            <a:spLocks noGrp="1"/>
          </p:cNvSpPr>
          <p:nvPr>
            <p:ph type="ftr" sz="quarter" idx="11"/>
          </p:nvPr>
        </p:nvSpPr>
        <p:spPr>
          <a:xfrm>
            <a:off x="1981200" y="6310400"/>
            <a:ext cx="8001000" cy="317500"/>
          </a:xfrm>
          <a:prstGeom prst="rect">
            <a:avLst/>
          </a:prstGeom>
        </p:spPr>
        <p:txBody>
          <a:bodyPr/>
          <a:lstStyle>
            <a:lvl1pPr>
              <a:defRPr sz="1000"/>
            </a:lvl1pPr>
          </a:lstStyle>
          <a:p>
            <a:r>
              <a:rPr lang="en-US" dirty="0"/>
              <a:t>© 2026 David Graham et al. Culinary and Food Service Operations Management for Industry 5.0. Goodfellow Publishers</a:t>
            </a:r>
            <a:endParaRPr lang="en-GB" sz="1000" dirty="0"/>
          </a:p>
        </p:txBody>
      </p:sp>
      <p:sp>
        <p:nvSpPr>
          <p:cNvPr id="6" name="Slide Number Placeholder 5">
            <a:extLst>
              <a:ext uri="{FF2B5EF4-FFF2-40B4-BE49-F238E27FC236}">
                <a16:creationId xmlns:a16="http://schemas.microsoft.com/office/drawing/2014/main" id="{FA2B893A-958E-C4CC-CCE8-53938DE80A66}"/>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349468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53549-BB1B-1B3B-ECEA-7249FF8E0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E113B-C946-14C0-6E52-B801E3E83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A42D98-49E0-ACFA-6382-E8AD43625B6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A8B9871C-67BF-B37E-9486-573F5254A80E}"/>
              </a:ext>
            </a:extLst>
          </p:cNvPr>
          <p:cNvSpPr>
            <a:spLocks noGrp="1"/>
          </p:cNvSpPr>
          <p:nvPr>
            <p:ph type="ftr" sz="quarter" idx="11"/>
          </p:nvPr>
        </p:nvSpPr>
        <p:spPr>
          <a:xfrm>
            <a:off x="1981200" y="6310400"/>
            <a:ext cx="8001000" cy="317500"/>
          </a:xfrm>
          <a:prstGeom prst="rect">
            <a:avLst/>
          </a:prstGeom>
        </p:spPr>
        <p:txBody>
          <a:bodyPr/>
          <a:lstStyle>
            <a:lvl1pPr>
              <a:defRPr sz="1000"/>
            </a:lvl1pPr>
          </a:lstStyle>
          <a:p>
            <a:r>
              <a:rPr lang="en-US" dirty="0"/>
              <a:t>© 2026 David Graham et al. Culinary and Food Service Operations Management for Industry 5.0. Goodfellow Publishers</a:t>
            </a:r>
            <a:endParaRPr lang="en-GB" sz="1000" dirty="0"/>
          </a:p>
        </p:txBody>
      </p:sp>
      <p:sp>
        <p:nvSpPr>
          <p:cNvPr id="6" name="Slide Number Placeholder 5">
            <a:extLst>
              <a:ext uri="{FF2B5EF4-FFF2-40B4-BE49-F238E27FC236}">
                <a16:creationId xmlns:a16="http://schemas.microsoft.com/office/drawing/2014/main" id="{6FBBF055-FB37-2E93-9023-964F951410D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52009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31D6-7601-1F25-78F1-EA4388316254}"/>
              </a:ext>
            </a:extLst>
          </p:cNvPr>
          <p:cNvSpPr>
            <a:spLocks noGrp="1"/>
          </p:cNvSpPr>
          <p:nvPr>
            <p:ph type="title"/>
          </p:nvPr>
        </p:nvSpPr>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665C1913-38B7-A9CD-E574-A6446D77A7F7}"/>
              </a:ext>
            </a:extLst>
          </p:cNvPr>
          <p:cNvSpPr>
            <a:spLocks noGrp="1"/>
          </p:cNvSpPr>
          <p:nvPr>
            <p:ph type="ftr" sz="quarter" idx="10"/>
          </p:nvPr>
        </p:nvSpPr>
        <p:spPr>
          <a:xfrm>
            <a:off x="1981200" y="63104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a:t>Goodfellow Publishers</a:t>
            </a:r>
            <a:endParaRPr lang="en-GB" sz="1000" dirty="0">
              <a:latin typeface="Gill Sans MT" panose="020B0502020104020203" pitchFamily="34" charset="0"/>
            </a:endParaRPr>
          </a:p>
        </p:txBody>
      </p:sp>
    </p:spTree>
    <p:extLst>
      <p:ext uri="{BB962C8B-B14F-4D97-AF65-F5344CB8AC3E}">
        <p14:creationId xmlns:p14="http://schemas.microsoft.com/office/powerpoint/2010/main" val="348470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41AB-503B-738E-5D2C-45877135D4A9}"/>
              </a:ext>
            </a:extLst>
          </p:cNvPr>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2C4DAA4-BA06-744D-5F2D-618CC17CEB0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DE2389FB-24AD-453A-49B4-15EDB252A82D}"/>
              </a:ext>
            </a:extLst>
          </p:cNvPr>
          <p:cNvSpPr>
            <a:spLocks noGrp="1"/>
          </p:cNvSpPr>
          <p:nvPr>
            <p:ph type="ftr" sz="quarter" idx="11"/>
          </p:nvPr>
        </p:nvSpPr>
        <p:spPr>
          <a:xfrm>
            <a:off x="2095500" y="633412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sp>
        <p:nvSpPr>
          <p:cNvPr id="6" name="Slide Number Placeholder 5">
            <a:extLst>
              <a:ext uri="{FF2B5EF4-FFF2-40B4-BE49-F238E27FC236}">
                <a16:creationId xmlns:a16="http://schemas.microsoft.com/office/drawing/2014/main" id="{BA643C24-71BF-1162-D9C4-5927F91B26C5}"/>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pic>
        <p:nvPicPr>
          <p:cNvPr id="8" name="Picture 7">
            <a:extLst>
              <a:ext uri="{FF2B5EF4-FFF2-40B4-BE49-F238E27FC236}">
                <a16:creationId xmlns:a16="http://schemas.microsoft.com/office/drawing/2014/main" id="{3ACB1074-D289-DA11-3C83-C32B37DD9B43}"/>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26874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E686-B701-378D-89CE-1D1C020B57E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BF708F-DFB0-B7DC-0399-C44EACEFA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E982EB8-FEBC-7C87-DE96-7EE6F5003E9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3752370A-7412-8626-3710-6C77712B6D21}"/>
              </a:ext>
            </a:extLst>
          </p:cNvPr>
          <p:cNvSpPr>
            <a:spLocks noGrp="1"/>
          </p:cNvSpPr>
          <p:nvPr>
            <p:ph type="ftr" sz="quarter" idx="11"/>
          </p:nvPr>
        </p:nvSpPr>
        <p:spPr>
          <a:xfrm>
            <a:off x="2095500" y="640397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1" name="Picture 10">
            <a:extLst>
              <a:ext uri="{FF2B5EF4-FFF2-40B4-BE49-F238E27FC236}">
                <a16:creationId xmlns:a16="http://schemas.microsoft.com/office/drawing/2014/main" id="{A761A8CA-D0F6-32E0-CDAA-45C1DD47BF0D}"/>
              </a:ext>
            </a:extLst>
          </p:cNvPr>
          <p:cNvPicPr>
            <a:picLocks noChangeAspect="1"/>
          </p:cNvPicPr>
          <p:nvPr userDrawn="1"/>
        </p:nvPicPr>
        <p:blipFill>
          <a:blip r:embed="rId2"/>
          <a:stretch>
            <a:fillRect/>
          </a:stretch>
        </p:blipFill>
        <p:spPr>
          <a:xfrm>
            <a:off x="10291218" y="5207000"/>
            <a:ext cx="1056232" cy="1552581"/>
          </a:xfrm>
          <a:prstGeom prst="rect">
            <a:avLst/>
          </a:prstGeom>
        </p:spPr>
      </p:pic>
    </p:spTree>
    <p:extLst>
      <p:ext uri="{BB962C8B-B14F-4D97-AF65-F5344CB8AC3E}">
        <p14:creationId xmlns:p14="http://schemas.microsoft.com/office/powerpoint/2010/main" val="94325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B7BF-BD25-F019-6553-9BF445C34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341ED-69B5-2A8E-97D5-797A3E5FF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D393AB-1102-0B84-7A09-A6EDC3EC8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CEA4626-B940-DFE8-6621-417520CEBBC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634AC91E-E48B-F44A-EF49-B37BDE807827}"/>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D9E9F0D2-51DE-CC0F-F024-109DEBE8C34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03756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FD7F-159D-BB01-84D7-A9FB929A59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647943-842F-E053-23F0-B16BF450B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EE096-8C36-03A2-4F2C-A084E18DD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C57E0E-FD13-2BC1-5CC8-827E819B8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2A808F-5695-4EA8-3996-2C806046D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F7A1430-ADAA-5EE4-4663-DB61FBF9686B}"/>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10" name="Footer Placeholder 4">
            <a:extLst>
              <a:ext uri="{FF2B5EF4-FFF2-40B4-BE49-F238E27FC236}">
                <a16:creationId xmlns:a16="http://schemas.microsoft.com/office/drawing/2014/main" id="{84F7D9DD-32D0-3DEB-3C36-444D96BBAB79}"/>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2" name="Picture 11">
            <a:extLst>
              <a:ext uri="{FF2B5EF4-FFF2-40B4-BE49-F238E27FC236}">
                <a16:creationId xmlns:a16="http://schemas.microsoft.com/office/drawing/2014/main" id="{48BCDA5F-7E2B-5D3A-03E0-8189AE6FCFE5}"/>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24384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B833-9E0A-CDFB-B56C-622A95B2E41F}"/>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C01A0259-B88D-CFB7-6465-2C8896FC0A8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26828016-0807-B30E-2C5C-784AFCD68107}"/>
              </a:ext>
            </a:extLst>
          </p:cNvPr>
          <p:cNvSpPr txBox="1">
            <a:spLocks/>
          </p:cNvSpPr>
          <p:nvPr userDrawn="1"/>
        </p:nvSpPr>
        <p:spPr>
          <a:xfrm>
            <a:off x="1955800" y="6403975"/>
            <a:ext cx="8001000" cy="3175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 2026 David Graham et al. </a:t>
            </a:r>
            <a:r>
              <a:rPr lang="en-GB" sz="1000" i="1" dirty="0"/>
              <a:t>Culinary and Food Service Operations Management for Industry 5.0. </a:t>
            </a:r>
            <a:r>
              <a:rPr lang="en-GB" sz="1000" dirty="0"/>
              <a:t>Goodfellow Publishers</a:t>
            </a:r>
          </a:p>
        </p:txBody>
      </p:sp>
      <p:pic>
        <p:nvPicPr>
          <p:cNvPr id="9" name="Picture 8">
            <a:extLst>
              <a:ext uri="{FF2B5EF4-FFF2-40B4-BE49-F238E27FC236}">
                <a16:creationId xmlns:a16="http://schemas.microsoft.com/office/drawing/2014/main" id="{30A4E881-3C5A-9C39-E992-0F6C4A8860FA}"/>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47629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029D67-AAB7-2C95-6408-292EE9804F7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5" name="Footer Placeholder 4">
            <a:extLst>
              <a:ext uri="{FF2B5EF4-FFF2-40B4-BE49-F238E27FC236}">
                <a16:creationId xmlns:a16="http://schemas.microsoft.com/office/drawing/2014/main" id="{1C8F7F7F-855C-69F3-B80A-4F72D7F56873}"/>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7" name="Picture 6">
            <a:extLst>
              <a:ext uri="{FF2B5EF4-FFF2-40B4-BE49-F238E27FC236}">
                <a16:creationId xmlns:a16="http://schemas.microsoft.com/office/drawing/2014/main" id="{7F41F025-8E80-660A-277C-800CDB053442}"/>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422060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3E76-E09C-4C8B-ACEA-F44E806D1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D906A5-98DD-4179-6A5C-B47D0CE2B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8EA65-ADC7-9394-4740-9930143FA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7351BCF-7CD2-58C3-E658-36BF49959F7E}"/>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3807F0FE-F4EF-BE7F-C949-089EE4C53B33}"/>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FAB2E697-93AF-2120-5B15-628E55828AC6}"/>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26039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95F5-3ABD-F8C3-9409-AB15FC3A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D157AF-B0C9-CFB9-E0A3-8DB5665A2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9018F2-1C05-781C-19EF-8340A7349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43CDCD-3FCD-C2B7-2BE9-60F3E8DDCDF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E535CFFC-47AB-5992-AEDF-CB22EFCE4957}"/>
              </a:ext>
            </a:extLst>
          </p:cNvPr>
          <p:cNvSpPr>
            <a:spLocks noGrp="1"/>
          </p:cNvSpPr>
          <p:nvPr>
            <p:ph type="ftr" sz="quarter" idx="3"/>
          </p:nvPr>
        </p:nvSpPr>
        <p:spPr>
          <a:xfrm>
            <a:off x="1981200" y="6310400"/>
            <a:ext cx="8001000" cy="317500"/>
          </a:xfrm>
          <a:prstGeom prst="rect">
            <a:avLst/>
          </a:prstGeom>
        </p:spPr>
        <p:txBody>
          <a:bodyPr vert="horz" lIns="91440" tIns="45720" rIns="91440" bIns="45720" rtlCol="0" anchor="ctr"/>
          <a:lstStyle>
            <a:lvl1pPr algn="ctr">
              <a:defRPr sz="1000">
                <a:solidFill>
                  <a:schemeClr val="tx1">
                    <a:tint val="82000"/>
                  </a:schemeClr>
                </a:solidFill>
              </a:defRPr>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C0A60555-BA35-22C1-46B2-3ADFC7A5200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7745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C3C24-0907-4048-9336-6D9D3B18E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7AC0EFE-4474-4D5C-3BFD-13C8B55FB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40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53F8-FF67-DD54-C9C0-27E97BF0387C}"/>
              </a:ext>
            </a:extLst>
          </p:cNvPr>
          <p:cNvSpPr>
            <a:spLocks noGrp="1"/>
          </p:cNvSpPr>
          <p:nvPr>
            <p:ph type="ctrTitle"/>
          </p:nvPr>
        </p:nvSpPr>
        <p:spPr>
          <a:xfrm>
            <a:off x="755903" y="3399769"/>
            <a:ext cx="10640754" cy="1950829"/>
          </a:xfrm>
        </p:spPr>
        <p:txBody>
          <a:bodyPr anchor="b">
            <a:normAutofit/>
          </a:bodyPr>
          <a:lstStyle/>
          <a:p>
            <a:r>
              <a:rPr lang="en-GB" sz="4000" noProof="0" dirty="0">
                <a:solidFill>
                  <a:schemeClr val="tx2"/>
                </a:solidFill>
              </a:rPr>
              <a:t>Chapter 3</a:t>
            </a:r>
            <a:br>
              <a:rPr lang="en-GB" sz="4000" noProof="0" dirty="0">
                <a:solidFill>
                  <a:schemeClr val="tx2"/>
                </a:solidFill>
              </a:rPr>
            </a:br>
            <a:r>
              <a:rPr lang="en-GB" sz="4000" noProof="0" dirty="0">
                <a:solidFill>
                  <a:schemeClr val="tx2"/>
                </a:solidFill>
              </a:rPr>
              <a:t>Culinary Production Systems</a:t>
            </a:r>
          </a:p>
        </p:txBody>
      </p:sp>
      <p:pic>
        <p:nvPicPr>
          <p:cNvPr id="5" name="Picture 4">
            <a:extLst>
              <a:ext uri="{FF2B5EF4-FFF2-40B4-BE49-F238E27FC236}">
                <a16:creationId xmlns:a16="http://schemas.microsoft.com/office/drawing/2014/main" id="{BF03D89E-E2A4-99F0-6F8F-1E195F224525}"/>
              </a:ext>
            </a:extLst>
          </p:cNvPr>
          <p:cNvPicPr>
            <a:picLocks noChangeAspect="1"/>
          </p:cNvPicPr>
          <p:nvPr/>
        </p:nvPicPr>
        <p:blipFill>
          <a:blip r:embed="rId2"/>
          <a:stretch>
            <a:fillRect/>
          </a:stretch>
        </p:blipFill>
        <p:spPr>
          <a:xfrm>
            <a:off x="1337661" y="320231"/>
            <a:ext cx="9455225" cy="2836567"/>
          </a:xfrm>
          <a:prstGeom prst="rect">
            <a:avLst/>
          </a:prstGeom>
        </p:spPr>
      </p:pic>
      <p:sp>
        <p:nvSpPr>
          <p:cNvPr id="3" name="Footer Placeholder 2">
            <a:extLst>
              <a:ext uri="{FF2B5EF4-FFF2-40B4-BE49-F238E27FC236}">
                <a16:creationId xmlns:a16="http://schemas.microsoft.com/office/drawing/2014/main" id="{A2D269DB-CF4E-8115-C759-6FB54FEDAB65}"/>
              </a:ext>
            </a:extLst>
          </p:cNvPr>
          <p:cNvSpPr>
            <a:spLocks noGrp="1"/>
          </p:cNvSpPr>
          <p:nvPr>
            <p:ph type="ftr" sz="quarter" idx="3"/>
          </p:nvPr>
        </p:nvSpPr>
        <p:spPr/>
        <p:txBody>
          <a:bodyPr/>
          <a:lstStyle/>
          <a:p>
            <a:r>
              <a:rPr lang="en-GB" noProof="0" dirty="0"/>
              <a:t>© 2026 David Graham et </a:t>
            </a:r>
            <a:r>
              <a:rPr lang="en-GB" sz="1000" noProof="0" dirty="0"/>
              <a:t>al</a:t>
            </a:r>
            <a:r>
              <a:rPr lang="en-GB" noProof="0" dirty="0"/>
              <a:t>. </a:t>
            </a:r>
            <a:r>
              <a:rPr lang="en-GB" i="1" noProof="0" dirty="0"/>
              <a:t>Culinary and Food Service Operations Management for Industry 5.0. </a:t>
            </a:r>
            <a:r>
              <a:rPr lang="en-GB" noProof="0" dirty="0"/>
              <a:t>Goodfellow Publishers</a:t>
            </a:r>
            <a:endParaRPr lang="en-GB" noProof="0" dirty="0">
              <a:latin typeface="Gill Sans MT" panose="020B0502020104020203" pitchFamily="34" charset="0"/>
            </a:endParaRPr>
          </a:p>
        </p:txBody>
      </p:sp>
    </p:spTree>
    <p:extLst>
      <p:ext uri="{BB962C8B-B14F-4D97-AF65-F5344CB8AC3E}">
        <p14:creationId xmlns:p14="http://schemas.microsoft.com/office/powerpoint/2010/main" val="104164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BCB2-EAE5-51E6-AEE4-E766549FE50C}"/>
              </a:ext>
            </a:extLst>
          </p:cNvPr>
          <p:cNvSpPr>
            <a:spLocks noGrp="1"/>
          </p:cNvSpPr>
          <p:nvPr>
            <p:ph type="title"/>
          </p:nvPr>
        </p:nvSpPr>
        <p:spPr/>
        <p:txBody>
          <a:bodyPr/>
          <a:lstStyle/>
          <a:p>
            <a:r>
              <a:rPr lang="en-GB" dirty="0"/>
              <a:t>Food production processes</a:t>
            </a:r>
          </a:p>
        </p:txBody>
      </p:sp>
      <p:graphicFrame>
        <p:nvGraphicFramePr>
          <p:cNvPr id="5" name="Content Placeholder 4">
            <a:extLst>
              <a:ext uri="{FF2B5EF4-FFF2-40B4-BE49-F238E27FC236}">
                <a16:creationId xmlns:a16="http://schemas.microsoft.com/office/drawing/2014/main" id="{2921D982-086D-C842-6C75-544B9DBC9A7A}"/>
              </a:ext>
            </a:extLst>
          </p:cNvPr>
          <p:cNvGraphicFramePr>
            <a:graphicFrameLocks noGrp="1"/>
          </p:cNvGraphicFramePr>
          <p:nvPr>
            <p:ph idx="1"/>
            <p:extLst>
              <p:ext uri="{D42A27DB-BD31-4B8C-83A1-F6EECF244321}">
                <p14:modId xmlns:p14="http://schemas.microsoft.com/office/powerpoint/2010/main" val="648921398"/>
              </p:ext>
            </p:extLst>
          </p:nvPr>
        </p:nvGraphicFramePr>
        <p:xfrm>
          <a:off x="959667" y="1472325"/>
          <a:ext cx="9235211" cy="4389120"/>
        </p:xfrm>
        <a:graphic>
          <a:graphicData uri="http://schemas.openxmlformats.org/drawingml/2006/table">
            <a:tbl>
              <a:tblPr bandRow="1"/>
              <a:tblGrid>
                <a:gridCol w="2809473">
                  <a:extLst>
                    <a:ext uri="{9D8B030D-6E8A-4147-A177-3AD203B41FA5}">
                      <a16:colId xmlns:a16="http://schemas.microsoft.com/office/drawing/2014/main" val="3805533804"/>
                    </a:ext>
                  </a:extLst>
                </a:gridCol>
                <a:gridCol w="6425738">
                  <a:extLst>
                    <a:ext uri="{9D8B030D-6E8A-4147-A177-3AD203B41FA5}">
                      <a16:colId xmlns:a16="http://schemas.microsoft.com/office/drawing/2014/main" val="2819001213"/>
                    </a:ext>
                  </a:extLst>
                </a:gridCol>
              </a:tblGrid>
              <a:tr h="943329">
                <a:tc>
                  <a:txBody>
                    <a:bodyPr/>
                    <a:lstStyle/>
                    <a:p>
                      <a:pPr algn="l">
                        <a:lnSpc>
                          <a:spcPct val="100000"/>
                        </a:lnSpc>
                        <a:spcAft>
                          <a:spcPts val="600"/>
                        </a:spcAft>
                        <a:buNone/>
                      </a:pPr>
                      <a:r>
                        <a:rPr lang="en-GB" sz="2400" b="1" kern="0" dirty="0">
                          <a:effectLst/>
                          <a:latin typeface="Gill Sans MT" panose="020B0502020104020203" pitchFamily="34" charset="0"/>
                          <a:ea typeface="Times New Roman" panose="02020603050405020304" pitchFamily="18" charset="0"/>
                          <a:cs typeface="Times New Roman" panose="02020603050405020304" pitchFamily="18" charset="0"/>
                        </a:rPr>
                        <a:t>Cook-serve</a:t>
                      </a:r>
                      <a:endParaRPr lang="en-GB" sz="2400" b="1" kern="100" dirty="0">
                        <a:effectLst/>
                        <a:latin typeface="Gill Sans MT" panose="020B0502020104020203" pitchFamily="34" charset="0"/>
                        <a:ea typeface="Aptos" panose="020B0004020202020204" pitchFamily="34" charset="0"/>
                        <a:cs typeface="Times New Roman" panose="02020603050405020304" pitchFamily="18" charset="0"/>
                      </a:endParaRPr>
                    </a:p>
                    <a:p>
                      <a:pPr algn="l">
                        <a:lnSpc>
                          <a:spcPct val="100000"/>
                        </a:lnSpc>
                        <a:spcAft>
                          <a:spcPts val="600"/>
                        </a:spcAft>
                        <a:buNone/>
                      </a:pPr>
                      <a:r>
                        <a:rPr lang="en-GB" sz="2400" b="1" kern="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2400" b="1"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5159" marR="65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buNone/>
                      </a:pPr>
                      <a:r>
                        <a:rPr lang="en-GB" sz="2400" b="0" kern="0" dirty="0">
                          <a:effectLst/>
                          <a:latin typeface="Gill Sans MT" panose="020B0502020104020203" pitchFamily="34" charset="0"/>
                          <a:ea typeface="Times New Roman" panose="02020603050405020304" pitchFamily="18" charset="0"/>
                          <a:cs typeface="Times New Roman" panose="02020603050405020304" pitchFamily="18" charset="0"/>
                        </a:rPr>
                        <a:t>Food is freshly cooked to order – often linked to à la carte. Requires high levels of basic preparation (mise-</a:t>
                      </a:r>
                      <a:r>
                        <a:rPr lang="en-GB" sz="2400" b="0" kern="0" dirty="0" err="1">
                          <a:effectLst/>
                          <a:latin typeface="Gill Sans MT" panose="020B0502020104020203" pitchFamily="34" charset="0"/>
                          <a:ea typeface="Times New Roman" panose="02020603050405020304" pitchFamily="18" charset="0"/>
                          <a:cs typeface="Times New Roman" panose="02020603050405020304" pitchFamily="18" charset="0"/>
                        </a:rPr>
                        <a:t>en</a:t>
                      </a:r>
                      <a:r>
                        <a:rPr lang="en-GB" sz="2400" b="0" kern="0" dirty="0">
                          <a:effectLst/>
                          <a:latin typeface="Gill Sans MT" panose="020B0502020104020203" pitchFamily="34" charset="0"/>
                          <a:ea typeface="Times New Roman" panose="02020603050405020304" pitchFamily="18" charset="0"/>
                          <a:cs typeface="Times New Roman" panose="02020603050405020304" pitchFamily="18" charset="0"/>
                        </a:rPr>
                        <a:t>-place) and ingredients which require limited cooking</a:t>
                      </a:r>
                      <a:endParaRPr lang="en-GB" sz="2400" b="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5159" marR="65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8242734"/>
                  </a:ext>
                </a:extLst>
              </a:tr>
              <a:tr h="896291">
                <a:tc>
                  <a:txBody>
                    <a:bodyPr/>
                    <a:lstStyle/>
                    <a:p>
                      <a:pPr algn="l">
                        <a:lnSpc>
                          <a:spcPct val="100000"/>
                        </a:lnSpc>
                        <a:spcAft>
                          <a:spcPts val="600"/>
                        </a:spcAft>
                        <a:buNone/>
                      </a:pPr>
                      <a:r>
                        <a:rPr lang="en-GB" sz="2400" b="1" kern="0" dirty="0">
                          <a:effectLst/>
                          <a:latin typeface="Gill Sans MT" panose="020B0502020104020203" pitchFamily="34" charset="0"/>
                          <a:ea typeface="Times New Roman" panose="02020603050405020304" pitchFamily="18" charset="0"/>
                          <a:cs typeface="Times New Roman" panose="02020603050405020304" pitchFamily="18" charset="0"/>
                        </a:rPr>
                        <a:t>Cook hold serve</a:t>
                      </a:r>
                      <a:endParaRPr lang="en-GB" sz="2400" b="1" kern="100" dirty="0">
                        <a:effectLst/>
                        <a:latin typeface="Gill Sans MT" panose="020B0502020104020203" pitchFamily="34" charset="0"/>
                        <a:ea typeface="Aptos" panose="020B0004020202020204" pitchFamily="34" charset="0"/>
                        <a:cs typeface="Times New Roman" panose="02020603050405020304" pitchFamily="18" charset="0"/>
                      </a:endParaRPr>
                    </a:p>
                    <a:p>
                      <a:pPr algn="l">
                        <a:lnSpc>
                          <a:spcPct val="100000"/>
                        </a:lnSpc>
                        <a:spcAft>
                          <a:spcPts val="600"/>
                        </a:spcAft>
                        <a:buNone/>
                      </a:pPr>
                      <a:r>
                        <a:rPr lang="en-GB" sz="2400" b="1" kern="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2400" b="1"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5159" marR="65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buNone/>
                      </a:pP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Food is cooked and kept hot and then served – often linked with table d’hôtel (TDH) and limited menus. Associated with large food service numbers</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5159" marR="65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34416"/>
                  </a:ext>
                </a:extLst>
              </a:tr>
              <a:tr h="1204094">
                <a:tc>
                  <a:txBody>
                    <a:bodyPr/>
                    <a:lstStyle/>
                    <a:p>
                      <a:pPr algn="l">
                        <a:lnSpc>
                          <a:spcPct val="100000"/>
                        </a:lnSpc>
                        <a:spcAft>
                          <a:spcPts val="600"/>
                        </a:spcAft>
                        <a:buNone/>
                      </a:pPr>
                      <a:r>
                        <a:rPr lang="en-GB" sz="2400" b="1" kern="0" dirty="0">
                          <a:effectLst/>
                          <a:latin typeface="Gill Sans MT" panose="020B0502020104020203" pitchFamily="34" charset="0"/>
                          <a:ea typeface="Times New Roman" panose="02020603050405020304" pitchFamily="18" charset="0"/>
                          <a:cs typeface="Times New Roman" panose="02020603050405020304" pitchFamily="18" charset="0"/>
                        </a:rPr>
                        <a:t>Interrupted catering system</a:t>
                      </a:r>
                      <a:endParaRPr lang="en-GB" sz="2400" b="1" kern="100" dirty="0">
                        <a:effectLst/>
                        <a:latin typeface="Gill Sans MT" panose="020B0502020104020203" pitchFamily="34" charset="0"/>
                        <a:ea typeface="Aptos" panose="020B0004020202020204" pitchFamily="34" charset="0"/>
                        <a:cs typeface="Times New Roman" panose="02020603050405020304" pitchFamily="18" charset="0"/>
                      </a:endParaRPr>
                    </a:p>
                    <a:p>
                      <a:pPr algn="l">
                        <a:lnSpc>
                          <a:spcPct val="100000"/>
                        </a:lnSpc>
                        <a:spcAft>
                          <a:spcPts val="600"/>
                        </a:spcAft>
                        <a:buNone/>
                      </a:pPr>
                      <a:r>
                        <a:rPr lang="en-GB" sz="2400" b="1" kern="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2400" b="1"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5159" marR="65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buNone/>
                      </a:pP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Food is cooked, chilled / frozen, stored, transported, regenerated, and served. There is an interruption, or “time lag” between cooking and service. Eg Cook chill / freeze, Sous-vide. </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5159" marR="65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5715895"/>
                  </a:ext>
                </a:extLst>
              </a:tr>
            </a:tbl>
          </a:graphicData>
        </a:graphic>
      </p:graphicFrame>
      <p:sp>
        <p:nvSpPr>
          <p:cNvPr id="3" name="Footer Placeholder 2">
            <a:extLst>
              <a:ext uri="{FF2B5EF4-FFF2-40B4-BE49-F238E27FC236}">
                <a16:creationId xmlns:a16="http://schemas.microsoft.com/office/drawing/2014/main" id="{23167CA7-2266-DE1E-6604-20222B8179AD}"/>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67658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BA49-9333-9C4F-1EC9-44429BCBA10C}"/>
              </a:ext>
            </a:extLst>
          </p:cNvPr>
          <p:cNvSpPr>
            <a:spLocks noGrp="1"/>
          </p:cNvSpPr>
          <p:nvPr>
            <p:ph type="title"/>
          </p:nvPr>
        </p:nvSpPr>
        <p:spPr/>
        <p:txBody>
          <a:bodyPr/>
          <a:lstStyle/>
          <a:p>
            <a:r>
              <a:rPr lang="en-GB" dirty="0"/>
              <a:t>Profitable food service</a:t>
            </a:r>
          </a:p>
        </p:txBody>
      </p:sp>
      <p:sp>
        <p:nvSpPr>
          <p:cNvPr id="3" name="Content Placeholder 2">
            <a:extLst>
              <a:ext uri="{FF2B5EF4-FFF2-40B4-BE49-F238E27FC236}">
                <a16:creationId xmlns:a16="http://schemas.microsoft.com/office/drawing/2014/main" id="{48C535C9-5786-7F60-8CAF-1166C08C1779}"/>
              </a:ext>
            </a:extLst>
          </p:cNvPr>
          <p:cNvSpPr>
            <a:spLocks noGrp="1"/>
          </p:cNvSpPr>
          <p:nvPr>
            <p:ph idx="1"/>
          </p:nvPr>
        </p:nvSpPr>
        <p:spPr/>
        <p:txBody>
          <a:bodyPr>
            <a:normAutofit/>
          </a:bodyPr>
          <a:lstStyle/>
          <a:p>
            <a:pPr marL="0" lvl="0" indent="0">
              <a:buNone/>
            </a:pPr>
            <a:r>
              <a:rPr lang="en-US" sz="2400" dirty="0"/>
              <a:t>To achieve a profitable food operation, there is a need to:</a:t>
            </a:r>
          </a:p>
          <a:p>
            <a:pPr lvl="1">
              <a:buFont typeface="Wingdings" panose="05000000000000000000" pitchFamily="2" charset="2"/>
              <a:buChar char="§"/>
            </a:pPr>
            <a:r>
              <a:rPr lang="en-GB" dirty="0"/>
              <a:t>Have good menu planning</a:t>
            </a:r>
          </a:p>
          <a:p>
            <a:pPr lvl="1">
              <a:buFont typeface="Wingdings" panose="05000000000000000000" pitchFamily="2" charset="2"/>
              <a:buChar char="§"/>
            </a:pPr>
            <a:r>
              <a:rPr lang="en-GB" dirty="0"/>
              <a:t>Purchase carefully</a:t>
            </a:r>
          </a:p>
          <a:p>
            <a:pPr lvl="1">
              <a:buFont typeface="Wingdings" panose="05000000000000000000" pitchFamily="2" charset="2"/>
              <a:buChar char="§"/>
            </a:pPr>
            <a:r>
              <a:rPr lang="en-GB" dirty="0"/>
              <a:t>Make use of seasonal foods</a:t>
            </a:r>
          </a:p>
          <a:p>
            <a:pPr lvl="1">
              <a:buFont typeface="Wingdings" panose="05000000000000000000" pitchFamily="2" charset="2"/>
              <a:buChar char="§"/>
            </a:pPr>
            <a:r>
              <a:rPr lang="en-GB" dirty="0"/>
              <a:t>Have an attractive range of dishes for sale</a:t>
            </a:r>
          </a:p>
          <a:p>
            <a:pPr lvl="1">
              <a:buFont typeface="Wingdings" panose="05000000000000000000" pitchFamily="2" charset="2"/>
              <a:buChar char="§"/>
            </a:pPr>
            <a:r>
              <a:rPr lang="en-GB" dirty="0"/>
              <a:t>Have estimated sales forecasts which will try to pre-empt production of the right volume of food and therefore minimise waste</a:t>
            </a:r>
          </a:p>
          <a:p>
            <a:pPr lvl="1">
              <a:buFont typeface="Wingdings" panose="05000000000000000000" pitchFamily="2" charset="2"/>
              <a:buChar char="§"/>
            </a:pPr>
            <a:r>
              <a:rPr lang="en-GB" dirty="0"/>
              <a:t>Use popular recipes which provoke a good amount of profit through cheap products and a relatively high selling price</a:t>
            </a:r>
          </a:p>
          <a:p>
            <a:pPr lvl="1">
              <a:buFont typeface="Wingdings" panose="05000000000000000000" pitchFamily="2" charset="2"/>
              <a:buChar char="§"/>
            </a:pPr>
            <a:r>
              <a:rPr lang="en-GB" dirty="0"/>
              <a:t>Have effective profit control</a:t>
            </a:r>
          </a:p>
        </p:txBody>
      </p:sp>
      <p:sp>
        <p:nvSpPr>
          <p:cNvPr id="4" name="Footer Placeholder 3">
            <a:extLst>
              <a:ext uri="{FF2B5EF4-FFF2-40B4-BE49-F238E27FC236}">
                <a16:creationId xmlns:a16="http://schemas.microsoft.com/office/drawing/2014/main" id="{E78DFF1A-EF0E-1439-3238-B2ABFB3CE7E8}"/>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26494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7186-B92D-FBD2-E123-2E906C00B050}"/>
              </a:ext>
            </a:extLst>
          </p:cNvPr>
          <p:cNvSpPr>
            <a:spLocks noGrp="1"/>
          </p:cNvSpPr>
          <p:nvPr>
            <p:ph type="title"/>
          </p:nvPr>
        </p:nvSpPr>
        <p:spPr/>
        <p:txBody>
          <a:bodyPr/>
          <a:lstStyle/>
          <a:p>
            <a:r>
              <a:rPr lang="en-GB" sz="4400" dirty="0">
                <a:effectLst/>
                <a:ea typeface="Times New Roman" panose="02020603050405020304" pitchFamily="18" charset="0"/>
                <a:cs typeface="Times New Roman" panose="02020603050405020304" pitchFamily="18" charset="0"/>
              </a:rPr>
              <a:t>Control of food stock</a:t>
            </a:r>
            <a:endParaRPr lang="en-GB" dirty="0"/>
          </a:p>
        </p:txBody>
      </p:sp>
      <p:sp>
        <p:nvSpPr>
          <p:cNvPr id="3" name="Content Placeholder 2">
            <a:extLst>
              <a:ext uri="{FF2B5EF4-FFF2-40B4-BE49-F238E27FC236}">
                <a16:creationId xmlns:a16="http://schemas.microsoft.com/office/drawing/2014/main" id="{63E595FC-05A4-B3D7-146A-128987B3A872}"/>
              </a:ext>
            </a:extLst>
          </p:cNvPr>
          <p:cNvSpPr>
            <a:spLocks noGrp="1"/>
          </p:cNvSpPr>
          <p:nvPr>
            <p:ph idx="1"/>
          </p:nvPr>
        </p:nvSpPr>
        <p:spPr>
          <a:xfrm>
            <a:off x="838200" y="1690687"/>
            <a:ext cx="9561394" cy="4643437"/>
          </a:xfrm>
        </p:spPr>
        <p:txBody>
          <a:bodyPr>
            <a:normAutofit/>
          </a:bodyPr>
          <a:lstStyle/>
          <a:p>
            <a:pPr indent="0">
              <a:lnSpc>
                <a:spcPct val="120000"/>
              </a:lnSpc>
              <a:spcBef>
                <a:spcPts val="0"/>
              </a:spcBef>
              <a:buNone/>
            </a:pPr>
            <a:r>
              <a:rPr lang="en-US" sz="2400" dirty="0"/>
              <a:t>Poor control of food purchasing and stock levels can lead to:</a:t>
            </a:r>
          </a:p>
          <a:p>
            <a:pPr marL="685800" indent="-457200">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Wasted food</a:t>
            </a:r>
            <a:endParaRPr lang="en-GB" sz="2400" kern="100" dirty="0">
              <a:effectLst/>
              <a:ea typeface="Aptos" panose="020B0004020202020204" pitchFamily="34" charset="0"/>
              <a:cs typeface="Times New Roman" panose="02020603050405020304" pitchFamily="18" charset="0"/>
            </a:endParaRPr>
          </a:p>
          <a:p>
            <a:pPr marL="685800" indent="-457200">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Use by and best by dates pass their expiry dates</a:t>
            </a:r>
            <a:endParaRPr lang="en-GB" sz="2400" kern="100" dirty="0">
              <a:effectLst/>
              <a:ea typeface="Aptos" panose="020B0004020202020204" pitchFamily="34" charset="0"/>
              <a:cs typeface="Times New Roman" panose="02020603050405020304" pitchFamily="18" charset="0"/>
            </a:endParaRPr>
          </a:p>
          <a:p>
            <a:pPr marL="685800" marR="334010" indent="-457200">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Poor standard of food - poor quality dishes - dwindling customer loyalty</a:t>
            </a:r>
            <a:endParaRPr lang="en-GB" sz="2400" kern="100" dirty="0">
              <a:effectLst/>
              <a:ea typeface="Aptos" panose="020B0004020202020204" pitchFamily="34" charset="0"/>
              <a:cs typeface="Times New Roman" panose="02020603050405020304" pitchFamily="18" charset="0"/>
            </a:endParaRPr>
          </a:p>
          <a:p>
            <a:pPr marL="685800" marR="334010" indent="-457200">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Poor storage will lead to infestation of pests etc.  </a:t>
            </a:r>
            <a:endParaRPr lang="en-GB" sz="2400" kern="100" dirty="0">
              <a:effectLst/>
              <a:ea typeface="Aptos" panose="020B0004020202020204" pitchFamily="34" charset="0"/>
              <a:cs typeface="Times New Roman" panose="02020603050405020304" pitchFamily="18" charset="0"/>
            </a:endParaRPr>
          </a:p>
          <a:p>
            <a:pPr marL="685800" indent="-457200">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Poor hygiene leads to unfit food for consumption </a:t>
            </a:r>
            <a:endParaRPr lang="en-GB" sz="2400" kern="100" dirty="0">
              <a:effectLst/>
              <a:ea typeface="Aptos" panose="020B0004020202020204" pitchFamily="34" charset="0"/>
              <a:cs typeface="Times New Roman" panose="02020603050405020304" pitchFamily="18" charset="0"/>
            </a:endParaRPr>
          </a:p>
          <a:p>
            <a:pPr marL="685800" marR="44450" indent="-457200">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Over production at unit level</a:t>
            </a:r>
            <a:endParaRPr lang="en-GB" sz="2400" kern="100" dirty="0">
              <a:effectLst/>
              <a:ea typeface="Aptos" panose="020B0004020202020204" pitchFamily="34" charset="0"/>
              <a:cs typeface="Times New Roman" panose="02020603050405020304" pitchFamily="18" charset="0"/>
            </a:endParaRPr>
          </a:p>
          <a:p>
            <a:pPr marL="685800" indent="-457200">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Too large a portion to the customer</a:t>
            </a:r>
            <a:endParaRPr lang="en-GB" sz="2400" kern="100" dirty="0">
              <a:effectLst/>
              <a:ea typeface="Aptos" panose="020B000402020202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32692F7D-7F4F-5D97-ACAD-E6EF3E1972F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59518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57E5-B9D8-7D08-3ACC-787E9362CC94}"/>
              </a:ext>
            </a:extLst>
          </p:cNvPr>
          <p:cNvSpPr>
            <a:spLocks noGrp="1"/>
          </p:cNvSpPr>
          <p:nvPr>
            <p:ph type="title"/>
          </p:nvPr>
        </p:nvSpPr>
        <p:spPr/>
        <p:txBody>
          <a:bodyPr/>
          <a:lstStyle/>
          <a:p>
            <a:r>
              <a:rPr lang="en-GB" dirty="0">
                <a:ea typeface="Times New Roman" panose="02020603050405020304" pitchFamily="18" charset="0"/>
                <a:cs typeface="Times New Roman" panose="02020603050405020304" pitchFamily="18" charset="0"/>
              </a:rPr>
              <a:t>Costing</a:t>
            </a:r>
            <a:r>
              <a:rPr lang="en-GB" sz="5400" dirty="0">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a dish </a:t>
            </a:r>
            <a:endParaRPr lang="en-GB" dirty="0"/>
          </a:p>
        </p:txBody>
      </p:sp>
      <p:sp>
        <p:nvSpPr>
          <p:cNvPr id="3" name="Content Placeholder 2">
            <a:extLst>
              <a:ext uri="{FF2B5EF4-FFF2-40B4-BE49-F238E27FC236}">
                <a16:creationId xmlns:a16="http://schemas.microsoft.com/office/drawing/2014/main" id="{0F73D774-FEDD-D9EE-04C2-EC001310D829}"/>
              </a:ext>
            </a:extLst>
          </p:cNvPr>
          <p:cNvSpPr>
            <a:spLocks noGrp="1"/>
          </p:cNvSpPr>
          <p:nvPr>
            <p:ph idx="1"/>
          </p:nvPr>
        </p:nvSpPr>
        <p:spPr>
          <a:xfrm>
            <a:off x="838200" y="1825625"/>
            <a:ext cx="9258300" cy="4351338"/>
          </a:xfrm>
        </p:spPr>
        <p:txBody>
          <a:bodyPr>
            <a:normAutofit/>
          </a:bodyPr>
          <a:lstStyle/>
          <a:p>
            <a:pPr>
              <a:buFont typeface="Wingdings" panose="05000000000000000000" pitchFamily="2" charset="2"/>
              <a:buChar char="§"/>
            </a:pPr>
            <a:r>
              <a:rPr lang="en-US" sz="2400" dirty="0"/>
              <a:t>To cost a dish the following information is required:</a:t>
            </a:r>
          </a:p>
          <a:p>
            <a:pPr lvl="1">
              <a:buFont typeface="Wingdings" panose="05000000000000000000" pitchFamily="2" charset="2"/>
              <a:buChar char="§"/>
            </a:pPr>
            <a:r>
              <a:rPr lang="en-GB" dirty="0"/>
              <a:t>The portion size</a:t>
            </a:r>
          </a:p>
          <a:p>
            <a:pPr lvl="1">
              <a:buFont typeface="Wingdings" panose="05000000000000000000" pitchFamily="2" charset="2"/>
              <a:buChar char="§"/>
            </a:pPr>
            <a:r>
              <a:rPr lang="en-US" dirty="0"/>
              <a:t>The recipe used to produce the dish</a:t>
            </a:r>
          </a:p>
          <a:p>
            <a:pPr lvl="1">
              <a:buFont typeface="Wingdings" panose="05000000000000000000" pitchFamily="2" charset="2"/>
              <a:buChar char="§"/>
            </a:pPr>
            <a:r>
              <a:rPr lang="en-GB" dirty="0"/>
              <a:t>The ingredients cost (everything)</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The portion size needs to be:</a:t>
            </a:r>
          </a:p>
          <a:p>
            <a:pPr lvl="1">
              <a:buFont typeface="Wingdings" panose="05000000000000000000" pitchFamily="2" charset="2"/>
              <a:buChar char="§"/>
            </a:pPr>
            <a:r>
              <a:rPr lang="en-GB" dirty="0"/>
              <a:t>Consistent</a:t>
            </a:r>
          </a:p>
          <a:p>
            <a:pPr lvl="1">
              <a:buFont typeface="Wingdings" panose="05000000000000000000" pitchFamily="2" charset="2"/>
              <a:buChar char="§"/>
            </a:pPr>
            <a:r>
              <a:rPr lang="en-US" dirty="0"/>
              <a:t>Served the same way every time</a:t>
            </a:r>
          </a:p>
          <a:p>
            <a:pPr lvl="1">
              <a:buFont typeface="Wingdings" panose="05000000000000000000" pitchFamily="2" charset="2"/>
              <a:buChar char="§"/>
            </a:pPr>
            <a:r>
              <a:rPr lang="en-US" dirty="0"/>
              <a:t>Identifiable to the staff that the size is correct for the price offered</a:t>
            </a:r>
            <a:endParaRPr lang="en-GB" dirty="0"/>
          </a:p>
        </p:txBody>
      </p:sp>
      <p:sp>
        <p:nvSpPr>
          <p:cNvPr id="4" name="Footer Placeholder 3">
            <a:extLst>
              <a:ext uri="{FF2B5EF4-FFF2-40B4-BE49-F238E27FC236}">
                <a16:creationId xmlns:a16="http://schemas.microsoft.com/office/drawing/2014/main" id="{02F99E1D-9840-A1F6-426F-22AADE0A4A86}"/>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71401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C62AA-66E0-11A6-BCE1-A0661ACBB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335BB-3D72-5DFC-452F-5884B956D7D4}"/>
              </a:ext>
            </a:extLst>
          </p:cNvPr>
          <p:cNvSpPr>
            <a:spLocks noGrp="1"/>
          </p:cNvSpPr>
          <p:nvPr>
            <p:ph type="title"/>
          </p:nvPr>
        </p:nvSpPr>
        <p:spPr/>
        <p:txBody>
          <a:bodyPr/>
          <a:lstStyle/>
          <a:p>
            <a:r>
              <a:rPr lang="en-GB" dirty="0">
                <a:ea typeface="Times New Roman" panose="02020603050405020304" pitchFamily="18" charset="0"/>
                <a:cs typeface="Times New Roman" panose="02020603050405020304" pitchFamily="18" charset="0"/>
              </a:rPr>
              <a:t>Costing</a:t>
            </a:r>
            <a:r>
              <a:rPr lang="en-GB" sz="5400" dirty="0">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a dish </a:t>
            </a:r>
            <a:r>
              <a:rPr lang="en-GB" sz="2000" dirty="0">
                <a:ea typeface="Times New Roman" panose="02020603050405020304" pitchFamily="18" charset="0"/>
                <a:cs typeface="Times New Roman" panose="02020603050405020304" pitchFamily="18" charset="0"/>
              </a:rPr>
              <a:t>(cont’d) </a:t>
            </a:r>
            <a:endParaRPr lang="en-GB" sz="2000" dirty="0"/>
          </a:p>
        </p:txBody>
      </p:sp>
      <p:sp>
        <p:nvSpPr>
          <p:cNvPr id="3" name="Content Placeholder 2">
            <a:extLst>
              <a:ext uri="{FF2B5EF4-FFF2-40B4-BE49-F238E27FC236}">
                <a16:creationId xmlns:a16="http://schemas.microsoft.com/office/drawing/2014/main" id="{393968BC-F75F-66E3-9940-BD1528A807BD}"/>
              </a:ext>
            </a:extLst>
          </p:cNvPr>
          <p:cNvSpPr>
            <a:spLocks noGrp="1"/>
          </p:cNvSpPr>
          <p:nvPr>
            <p:ph idx="1"/>
          </p:nvPr>
        </p:nvSpPr>
        <p:spPr>
          <a:xfrm>
            <a:off x="838200" y="1511727"/>
            <a:ext cx="9258300" cy="4725300"/>
          </a:xfrm>
        </p:spPr>
        <p:txBody>
          <a:bodyPr>
            <a:normAutofit/>
          </a:bodyPr>
          <a:lstStyle/>
          <a:p>
            <a:pPr>
              <a:buFont typeface="Wingdings" panose="05000000000000000000" pitchFamily="2" charset="2"/>
              <a:buChar char="§"/>
            </a:pPr>
            <a:r>
              <a:rPr lang="en-US" sz="2400" dirty="0"/>
              <a:t>The recipe used to produce that dish needs to be:</a:t>
            </a:r>
          </a:p>
          <a:p>
            <a:pPr lvl="1">
              <a:buFont typeface="Wingdings" panose="05000000000000000000" pitchFamily="2" charset="2"/>
              <a:buChar char="§"/>
            </a:pPr>
            <a:r>
              <a:rPr lang="en-GB" dirty="0"/>
              <a:t>Accurate</a:t>
            </a:r>
          </a:p>
          <a:p>
            <a:pPr lvl="1">
              <a:buFont typeface="Wingdings" panose="05000000000000000000" pitchFamily="2" charset="2"/>
              <a:buChar char="§"/>
            </a:pPr>
            <a:r>
              <a:rPr lang="en-US" dirty="0"/>
              <a:t>Carefully reviewed to ensure the most effective way of purchasing the </a:t>
            </a:r>
            <a:r>
              <a:rPr lang="en-GB" dirty="0"/>
              <a:t>ingredients</a:t>
            </a:r>
          </a:p>
          <a:p>
            <a:pPr lvl="1">
              <a:buFont typeface="Wingdings" panose="05000000000000000000" pitchFamily="2" charset="2"/>
              <a:buChar char="§"/>
            </a:pPr>
            <a:r>
              <a:rPr lang="en-US" dirty="0"/>
              <a:t>Used every time for dish production</a:t>
            </a:r>
          </a:p>
          <a:p>
            <a:pPr>
              <a:buFont typeface="Wingdings" panose="05000000000000000000" pitchFamily="2" charset="2"/>
              <a:buChar char="§"/>
            </a:pPr>
            <a:r>
              <a:rPr lang="en-US" sz="2400" dirty="0"/>
              <a:t>The ingredients cost needs to:</a:t>
            </a:r>
          </a:p>
          <a:p>
            <a:pPr lvl="1">
              <a:buFont typeface="Wingdings" panose="05000000000000000000" pitchFamily="2" charset="2"/>
              <a:buChar char="§"/>
            </a:pPr>
            <a:r>
              <a:rPr lang="en-US" dirty="0"/>
              <a:t>Be checked on price from suppliers regularly</a:t>
            </a:r>
          </a:p>
          <a:p>
            <a:pPr lvl="1">
              <a:buFont typeface="Wingdings" panose="05000000000000000000" pitchFamily="2" charset="2"/>
              <a:buChar char="§"/>
            </a:pPr>
            <a:r>
              <a:rPr lang="en-US" dirty="0"/>
              <a:t>Be reviewed for possible alternatives if needed</a:t>
            </a:r>
          </a:p>
          <a:p>
            <a:pPr lvl="1">
              <a:buFont typeface="Wingdings" panose="05000000000000000000" pitchFamily="2" charset="2"/>
              <a:buChar char="§"/>
            </a:pPr>
            <a:r>
              <a:rPr lang="en-US" dirty="0"/>
              <a:t>Be checked for seasonal variations to prices</a:t>
            </a:r>
          </a:p>
          <a:p>
            <a:pPr lvl="1">
              <a:buFont typeface="Wingdings" panose="05000000000000000000" pitchFamily="2" charset="2"/>
              <a:buChar char="§"/>
            </a:pPr>
            <a:r>
              <a:rPr lang="en-US" dirty="0"/>
              <a:t>Included all ingredients</a:t>
            </a:r>
          </a:p>
          <a:p>
            <a:pPr lvl="1">
              <a:buFont typeface="Wingdings" panose="05000000000000000000" pitchFamily="2" charset="2"/>
              <a:buChar char="§"/>
            </a:pPr>
            <a:r>
              <a:rPr lang="en-US" dirty="0"/>
              <a:t>Based on actual yield and allow for the waste factor - meat shrinkage, vegetable peelings, etc.</a:t>
            </a:r>
          </a:p>
        </p:txBody>
      </p:sp>
      <p:sp>
        <p:nvSpPr>
          <p:cNvPr id="4" name="Footer Placeholder 3">
            <a:extLst>
              <a:ext uri="{FF2B5EF4-FFF2-40B4-BE49-F238E27FC236}">
                <a16:creationId xmlns:a16="http://schemas.microsoft.com/office/drawing/2014/main" id="{13E3A839-CB45-D129-4978-D13012DC5F80}"/>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17923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521B-F6A6-898D-8434-7C8C1A8BB469}"/>
              </a:ext>
            </a:extLst>
          </p:cNvPr>
          <p:cNvSpPr>
            <a:spLocks noGrp="1"/>
          </p:cNvSpPr>
          <p:nvPr>
            <p:ph type="title"/>
          </p:nvPr>
        </p:nvSpPr>
        <p:spPr/>
        <p:txBody>
          <a:bodyPr/>
          <a:lstStyle/>
          <a:p>
            <a:r>
              <a:rPr lang="en-GB" dirty="0">
                <a:solidFill>
                  <a:srgbClr val="0070C0"/>
                </a:solidFill>
              </a:rPr>
              <a:t>The importance of costing dishes </a:t>
            </a:r>
          </a:p>
        </p:txBody>
      </p:sp>
      <p:sp>
        <p:nvSpPr>
          <p:cNvPr id="3" name="Content Placeholder 2">
            <a:extLst>
              <a:ext uri="{FF2B5EF4-FFF2-40B4-BE49-F238E27FC236}">
                <a16:creationId xmlns:a16="http://schemas.microsoft.com/office/drawing/2014/main" id="{7ACB1347-994A-B8EB-8C51-303277957A24}"/>
              </a:ext>
            </a:extLst>
          </p:cNvPr>
          <p:cNvSpPr>
            <a:spLocks noGrp="1"/>
          </p:cNvSpPr>
          <p:nvPr>
            <p:ph sz="half" idx="1"/>
          </p:nvPr>
        </p:nvSpPr>
        <p:spPr>
          <a:xfrm>
            <a:off x="838200" y="1825625"/>
            <a:ext cx="9491804" cy="4351338"/>
          </a:xfrm>
        </p:spPr>
        <p:txBody>
          <a:bodyPr>
            <a:normAutofit/>
          </a:bodyPr>
          <a:lstStyle/>
          <a:p>
            <a:pPr marR="483235" lvl="0" algn="just">
              <a:lnSpc>
                <a:spcPct val="100000"/>
              </a:lnSpc>
              <a:spcBef>
                <a:spcPts val="600"/>
              </a:spcBef>
              <a:spcAft>
                <a:spcPts val="600"/>
              </a:spcAft>
              <a:buFont typeface="Wingdings" panose="05000000000000000000" pitchFamily="2" charset="2"/>
              <a:buChar char="§"/>
            </a:pPr>
            <a:r>
              <a:rPr lang="en-GB" sz="2400" kern="0" dirty="0">
                <a:effectLst/>
                <a:ea typeface="Times New Roman" panose="02020603050405020304" pitchFamily="18" charset="0"/>
                <a:cs typeface="Noto Sans Symbols"/>
              </a:rPr>
              <a:t>Creates an accurate record of the cost to produce that specific dish. </a:t>
            </a:r>
            <a:endParaRPr lang="en-GB" sz="2400" kern="100" dirty="0">
              <a:effectLst/>
              <a:ea typeface="Noto Sans Symbols"/>
              <a:cs typeface="Noto Sans Symbols"/>
            </a:endParaRPr>
          </a:p>
          <a:p>
            <a:pPr marR="483235" lvl="0" algn="just">
              <a:lnSpc>
                <a:spcPct val="100000"/>
              </a:lnSpc>
              <a:spcBef>
                <a:spcPts val="600"/>
              </a:spcBef>
              <a:spcAft>
                <a:spcPts val="600"/>
              </a:spcAft>
              <a:buFont typeface="Wingdings" panose="05000000000000000000" pitchFamily="2" charset="2"/>
              <a:buChar char="§"/>
            </a:pPr>
            <a:r>
              <a:rPr lang="en-GB" sz="2400" kern="0" dirty="0">
                <a:effectLst/>
                <a:ea typeface="Times New Roman" panose="02020603050405020304" pitchFamily="18" charset="0"/>
                <a:cs typeface="Noto Sans Symbols"/>
              </a:rPr>
              <a:t>Measures whether food costs are on target or not </a:t>
            </a:r>
            <a:endParaRPr lang="en-GB" sz="2400" kern="100" dirty="0">
              <a:effectLst/>
              <a:ea typeface="Noto Sans Symbols"/>
              <a:cs typeface="Noto Sans Symbols"/>
            </a:endParaRPr>
          </a:p>
          <a:p>
            <a:pPr marR="483235" lvl="0" algn="just">
              <a:lnSpc>
                <a:spcPct val="100000"/>
              </a:lnSpc>
              <a:spcBef>
                <a:spcPts val="600"/>
              </a:spcBef>
              <a:spcAft>
                <a:spcPts val="600"/>
              </a:spcAft>
              <a:buFont typeface="Wingdings" panose="05000000000000000000" pitchFamily="2" charset="2"/>
              <a:buChar char="§"/>
            </a:pPr>
            <a:r>
              <a:rPr lang="en-GB" sz="2400" kern="0" dirty="0">
                <a:effectLst/>
                <a:ea typeface="Times New Roman" panose="02020603050405020304" pitchFamily="18" charset="0"/>
                <a:cs typeface="Noto Sans Symbols"/>
              </a:rPr>
              <a:t>Identify how much money you aim to make on every dish you sell (once you have determined the selling price)  </a:t>
            </a:r>
            <a:endParaRPr lang="en-GB" sz="2400" kern="100" dirty="0">
              <a:effectLst/>
              <a:ea typeface="Noto Sans Symbols"/>
              <a:cs typeface="Noto Sans Symbols"/>
            </a:endParaRPr>
          </a:p>
          <a:p>
            <a:pPr marR="483235" lvl="0" algn="just">
              <a:lnSpc>
                <a:spcPct val="100000"/>
              </a:lnSpc>
              <a:spcBef>
                <a:spcPts val="600"/>
              </a:spcBef>
              <a:spcAft>
                <a:spcPts val="600"/>
              </a:spcAft>
              <a:buFont typeface="Wingdings" panose="05000000000000000000" pitchFamily="2" charset="2"/>
              <a:buChar char="§"/>
            </a:pPr>
            <a:r>
              <a:rPr lang="en-GB" sz="2400" kern="0" dirty="0">
                <a:effectLst/>
                <a:ea typeface="Times New Roman" panose="02020603050405020304" pitchFamily="18" charset="0"/>
                <a:cs typeface="Noto Sans Symbols"/>
              </a:rPr>
              <a:t>Recognise the impact of food price increases and how this will affect the overall cost of the dish</a:t>
            </a:r>
            <a:endParaRPr lang="en-GB" sz="2400" kern="100" dirty="0">
              <a:effectLst/>
              <a:ea typeface="Noto Sans Symbols"/>
              <a:cs typeface="Noto Sans Symbols"/>
            </a:endParaRPr>
          </a:p>
          <a:p>
            <a:endParaRPr lang="en-GB" dirty="0"/>
          </a:p>
        </p:txBody>
      </p:sp>
      <p:sp>
        <p:nvSpPr>
          <p:cNvPr id="4" name="Footer Placeholder 3">
            <a:extLst>
              <a:ext uri="{FF2B5EF4-FFF2-40B4-BE49-F238E27FC236}">
                <a16:creationId xmlns:a16="http://schemas.microsoft.com/office/drawing/2014/main" id="{8DC85369-A4C1-145E-9EF1-78BA8937DD40}"/>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31035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2C49-30C2-AD2F-5567-A519B87743AF}"/>
              </a:ext>
            </a:extLst>
          </p:cNvPr>
          <p:cNvSpPr>
            <a:spLocks noGrp="1"/>
          </p:cNvSpPr>
          <p:nvPr>
            <p:ph type="title"/>
          </p:nvPr>
        </p:nvSpPr>
        <p:spPr/>
        <p:txBody>
          <a:bodyPr/>
          <a:lstStyle/>
          <a:p>
            <a:r>
              <a:rPr lang="en-GB" dirty="0">
                <a:solidFill>
                  <a:srgbClr val="0070C0"/>
                </a:solidFill>
              </a:rPr>
              <a:t>Pricing strategies</a:t>
            </a:r>
          </a:p>
        </p:txBody>
      </p:sp>
      <p:sp>
        <p:nvSpPr>
          <p:cNvPr id="3" name="Content Placeholder 2">
            <a:extLst>
              <a:ext uri="{FF2B5EF4-FFF2-40B4-BE49-F238E27FC236}">
                <a16:creationId xmlns:a16="http://schemas.microsoft.com/office/drawing/2014/main" id="{69EDEF3D-367F-160F-2007-7F1C5DA807AA}"/>
              </a:ext>
            </a:extLst>
          </p:cNvPr>
          <p:cNvSpPr>
            <a:spLocks noGrp="1"/>
          </p:cNvSpPr>
          <p:nvPr>
            <p:ph sz="half" idx="1"/>
          </p:nvPr>
        </p:nvSpPr>
        <p:spPr>
          <a:xfrm>
            <a:off x="838200" y="1520825"/>
            <a:ext cx="10515600" cy="4351338"/>
          </a:xfrm>
        </p:spPr>
        <p:txBody>
          <a:bodyPr>
            <a:noAutofit/>
          </a:bodyPr>
          <a:lstStyle/>
          <a:p>
            <a:pPr marL="685800" marR="44450" indent="-457200" algn="just">
              <a:lnSpc>
                <a:spcPct val="15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Psychological pricing</a:t>
            </a:r>
          </a:p>
          <a:p>
            <a:pPr marL="685800" marR="44450" indent="-457200" algn="just">
              <a:lnSpc>
                <a:spcPct val="15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Price discrimination</a:t>
            </a:r>
            <a:endParaRPr lang="en-GB" sz="2400" kern="100" dirty="0">
              <a:effectLst/>
              <a:ea typeface="Aptos" panose="020B0004020202020204" pitchFamily="34" charset="0"/>
              <a:cs typeface="Times New Roman" panose="02020603050405020304" pitchFamily="18" charset="0"/>
            </a:endParaRPr>
          </a:p>
          <a:p>
            <a:pPr marL="685800" marR="43180" indent="-457200" algn="just">
              <a:lnSpc>
                <a:spcPct val="15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Price bracketing</a:t>
            </a:r>
          </a:p>
          <a:p>
            <a:pPr marL="685800" marR="43180" indent="-457200" algn="just">
              <a:lnSpc>
                <a:spcPct val="15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Price bundling</a:t>
            </a:r>
          </a:p>
          <a:p>
            <a:pPr marL="685800" marR="43180" indent="-457200" algn="just">
              <a:lnSpc>
                <a:spcPct val="15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Trial pricing</a:t>
            </a:r>
            <a:endParaRPr lang="en-GB" sz="2400" kern="100" dirty="0">
              <a:effectLst/>
              <a:ea typeface="Aptos" panose="020B0004020202020204" pitchFamily="34" charset="0"/>
              <a:cs typeface="Times New Roman" panose="02020603050405020304" pitchFamily="18" charset="0"/>
            </a:endParaRPr>
          </a:p>
          <a:p>
            <a:pPr marL="685800" marR="43180" indent="-457200" algn="just">
              <a:lnSpc>
                <a:spcPct val="15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Added value packages</a:t>
            </a:r>
          </a:p>
          <a:p>
            <a:pPr marL="685800" marR="43180" indent="-457200" algn="just">
              <a:lnSpc>
                <a:spcPct val="15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Pay one price - or `All you can eat`</a:t>
            </a:r>
            <a:endParaRPr lang="en-GB" sz="2400" dirty="0"/>
          </a:p>
        </p:txBody>
      </p:sp>
      <p:sp>
        <p:nvSpPr>
          <p:cNvPr id="4" name="Footer Placeholder 3">
            <a:extLst>
              <a:ext uri="{FF2B5EF4-FFF2-40B4-BE49-F238E27FC236}">
                <a16:creationId xmlns:a16="http://schemas.microsoft.com/office/drawing/2014/main" id="{6522C0CB-42FC-BC57-A1A9-70CD9FB7FF6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84342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6428-6B5B-FF1F-BF0C-FA66FD9AA2CE}"/>
              </a:ext>
            </a:extLst>
          </p:cNvPr>
          <p:cNvSpPr>
            <a:spLocks noGrp="1"/>
          </p:cNvSpPr>
          <p:nvPr>
            <p:ph type="title"/>
          </p:nvPr>
        </p:nvSpPr>
        <p:spPr/>
        <p:txBody>
          <a:bodyPr/>
          <a:lstStyle/>
          <a:p>
            <a:r>
              <a:rPr lang="en-GB" dirty="0"/>
              <a:t>Setting selling prices</a:t>
            </a:r>
          </a:p>
        </p:txBody>
      </p:sp>
      <p:sp>
        <p:nvSpPr>
          <p:cNvPr id="3" name="Content Placeholder 2">
            <a:extLst>
              <a:ext uri="{FF2B5EF4-FFF2-40B4-BE49-F238E27FC236}">
                <a16:creationId xmlns:a16="http://schemas.microsoft.com/office/drawing/2014/main" id="{8CEF9DE0-E5FA-380E-99C4-5FD6D34B0171}"/>
              </a:ext>
            </a:extLst>
          </p:cNvPr>
          <p:cNvSpPr>
            <a:spLocks noGrp="1"/>
          </p:cNvSpPr>
          <p:nvPr>
            <p:ph idx="1"/>
          </p:nvPr>
        </p:nvSpPr>
        <p:spPr/>
        <p:txBody>
          <a:bodyPr>
            <a:normAutofit/>
          </a:bodyPr>
          <a:lstStyle/>
          <a:p>
            <a:pPr>
              <a:buFont typeface="Wingdings" panose="05000000000000000000" pitchFamily="2" charset="2"/>
              <a:buChar char="§"/>
            </a:pPr>
            <a:r>
              <a:rPr lang="en-GB" sz="2400" dirty="0"/>
              <a:t>The </a:t>
            </a:r>
            <a:r>
              <a:rPr lang="en-US" sz="2400" dirty="0"/>
              <a:t>selling price needs to consider several factors:</a:t>
            </a:r>
          </a:p>
          <a:p>
            <a:pPr lvl="1">
              <a:buFont typeface="Wingdings" panose="05000000000000000000" pitchFamily="2" charset="2"/>
              <a:buChar char="§"/>
            </a:pPr>
            <a:r>
              <a:rPr lang="en-US" dirty="0"/>
              <a:t>What profit the dish needs to generate</a:t>
            </a:r>
          </a:p>
          <a:p>
            <a:pPr lvl="1">
              <a:buFont typeface="Wingdings" panose="05000000000000000000" pitchFamily="2" charset="2"/>
              <a:buChar char="§"/>
            </a:pPr>
            <a:r>
              <a:rPr lang="en-GB" dirty="0"/>
              <a:t>Competitors’ prices</a:t>
            </a:r>
          </a:p>
          <a:p>
            <a:pPr lvl="1">
              <a:buFont typeface="Wingdings" panose="05000000000000000000" pitchFamily="2" charset="2"/>
              <a:buChar char="§"/>
            </a:pPr>
            <a:r>
              <a:rPr lang="en-US" dirty="0"/>
              <a:t>What the customers are willing to pay</a:t>
            </a:r>
          </a:p>
          <a:p>
            <a:pPr>
              <a:buFont typeface="Wingdings" panose="05000000000000000000" pitchFamily="2" charset="2"/>
              <a:buChar char="§"/>
            </a:pPr>
            <a:r>
              <a:rPr lang="en-US" sz="2400" dirty="0"/>
              <a:t>There are several different pricing methods that can be used</a:t>
            </a:r>
          </a:p>
          <a:p>
            <a:pPr>
              <a:buFont typeface="Wingdings" panose="05000000000000000000" pitchFamily="2" charset="2"/>
              <a:buChar char="§"/>
            </a:pPr>
            <a:r>
              <a:rPr lang="en-US" sz="2400" dirty="0"/>
              <a:t>Examples are:</a:t>
            </a:r>
          </a:p>
          <a:p>
            <a:pPr lvl="1">
              <a:buFont typeface="Wingdings" panose="05000000000000000000" pitchFamily="2" charset="2"/>
              <a:buChar char="§"/>
            </a:pPr>
            <a:r>
              <a:rPr lang="en-GB" dirty="0"/>
              <a:t>Market-orientated pricing</a:t>
            </a:r>
          </a:p>
          <a:p>
            <a:pPr lvl="1">
              <a:buFont typeface="Wingdings" panose="05000000000000000000" pitchFamily="2" charset="2"/>
              <a:buChar char="§"/>
            </a:pPr>
            <a:r>
              <a:rPr lang="en-GB" dirty="0"/>
              <a:t>Cost plus pricing</a:t>
            </a:r>
          </a:p>
        </p:txBody>
      </p:sp>
      <p:sp>
        <p:nvSpPr>
          <p:cNvPr id="4" name="Footer Placeholder 3">
            <a:extLst>
              <a:ext uri="{FF2B5EF4-FFF2-40B4-BE49-F238E27FC236}">
                <a16:creationId xmlns:a16="http://schemas.microsoft.com/office/drawing/2014/main" id="{7BF8AE54-9BF9-CD96-C1FD-8E30FA1865B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3260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A47E-A291-617F-728E-69A9CDE069C8}"/>
              </a:ext>
            </a:extLst>
          </p:cNvPr>
          <p:cNvSpPr>
            <a:spLocks noGrp="1"/>
          </p:cNvSpPr>
          <p:nvPr>
            <p:ph type="title"/>
          </p:nvPr>
        </p:nvSpPr>
        <p:spPr>
          <a:xfrm>
            <a:off x="838199" y="365125"/>
            <a:ext cx="10994410" cy="1325563"/>
          </a:xfrm>
        </p:spPr>
        <p:txBody>
          <a:bodyPr/>
          <a:lstStyle/>
          <a:p>
            <a:r>
              <a:rPr lang="en-GB" dirty="0"/>
              <a:t>Relationship between costs, revenue and profit</a:t>
            </a:r>
          </a:p>
        </p:txBody>
      </p:sp>
      <p:sp>
        <p:nvSpPr>
          <p:cNvPr id="3" name="Content Placeholder 2">
            <a:extLst>
              <a:ext uri="{FF2B5EF4-FFF2-40B4-BE49-F238E27FC236}">
                <a16:creationId xmlns:a16="http://schemas.microsoft.com/office/drawing/2014/main" id="{2836261C-26FF-513F-983B-96BF328A9B30}"/>
              </a:ext>
            </a:extLst>
          </p:cNvPr>
          <p:cNvSpPr>
            <a:spLocks noGrp="1"/>
          </p:cNvSpPr>
          <p:nvPr>
            <p:ph idx="1"/>
          </p:nvPr>
        </p:nvSpPr>
        <p:spPr/>
        <p:txBody>
          <a:bodyPr>
            <a:normAutofit/>
          </a:bodyPr>
          <a:lstStyle/>
          <a:p>
            <a:pPr>
              <a:buFont typeface="Wingdings" panose="05000000000000000000" pitchFamily="2" charset="2"/>
              <a:buChar char="§"/>
            </a:pPr>
            <a:r>
              <a:rPr lang="en-US" sz="2400" dirty="0"/>
              <a:t>Sales in food service operations are always treated as 100 per cent, and all costs and profits are calculated as a percentage of the sales figures</a:t>
            </a:r>
          </a:p>
          <a:p>
            <a:pPr>
              <a:buFont typeface="Wingdings" panose="05000000000000000000" pitchFamily="2" charset="2"/>
              <a:buChar char="§"/>
            </a:pPr>
            <a:r>
              <a:rPr lang="en-US" sz="2400" dirty="0"/>
              <a:t>An example of the relationship between costs, revenue and profits in a food service operation is given below</a:t>
            </a:r>
            <a:endParaRPr lang="en-GB" sz="2400" dirty="0"/>
          </a:p>
        </p:txBody>
      </p:sp>
      <p:sp>
        <p:nvSpPr>
          <p:cNvPr id="4" name="Footer Placeholder 3">
            <a:extLst>
              <a:ext uri="{FF2B5EF4-FFF2-40B4-BE49-F238E27FC236}">
                <a16:creationId xmlns:a16="http://schemas.microsoft.com/office/drawing/2014/main" id="{43960B02-7DE9-54CF-1E71-AAC4FE7B0883}"/>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pic>
        <p:nvPicPr>
          <p:cNvPr id="6" name="Picture 5">
            <a:extLst>
              <a:ext uri="{FF2B5EF4-FFF2-40B4-BE49-F238E27FC236}">
                <a16:creationId xmlns:a16="http://schemas.microsoft.com/office/drawing/2014/main" id="{C972203A-410B-0D9E-8F98-EB5D9779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838" y="3429000"/>
            <a:ext cx="8439662" cy="2763482"/>
          </a:xfrm>
          <a:prstGeom prst="rect">
            <a:avLst/>
          </a:prstGeom>
        </p:spPr>
      </p:pic>
    </p:spTree>
    <p:extLst>
      <p:ext uri="{BB962C8B-B14F-4D97-AF65-F5344CB8AC3E}">
        <p14:creationId xmlns:p14="http://schemas.microsoft.com/office/powerpoint/2010/main" val="191740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98F2-E862-4E46-130A-14EE6B41E997}"/>
              </a:ext>
            </a:extLst>
          </p:cNvPr>
          <p:cNvSpPr>
            <a:spLocks noGrp="1"/>
          </p:cNvSpPr>
          <p:nvPr>
            <p:ph type="title"/>
          </p:nvPr>
        </p:nvSpPr>
        <p:spPr/>
        <p:txBody>
          <a:bodyPr/>
          <a:lstStyle/>
          <a:p>
            <a:r>
              <a:rPr lang="en-GB" dirty="0"/>
              <a:t>The break-even point</a:t>
            </a:r>
          </a:p>
        </p:txBody>
      </p:sp>
      <p:sp>
        <p:nvSpPr>
          <p:cNvPr id="3" name="Content Placeholder 2">
            <a:extLst>
              <a:ext uri="{FF2B5EF4-FFF2-40B4-BE49-F238E27FC236}">
                <a16:creationId xmlns:a16="http://schemas.microsoft.com/office/drawing/2014/main" id="{9EB7F8BE-A644-9BC8-B32C-6186A2025298}"/>
              </a:ext>
            </a:extLst>
          </p:cNvPr>
          <p:cNvSpPr>
            <a:spLocks noGrp="1"/>
          </p:cNvSpPr>
          <p:nvPr>
            <p:ph idx="1"/>
          </p:nvPr>
        </p:nvSpPr>
        <p:spPr/>
        <p:txBody>
          <a:bodyPr>
            <a:normAutofit/>
          </a:bodyPr>
          <a:lstStyle/>
          <a:p>
            <a:pPr>
              <a:buFont typeface="Wingdings" panose="05000000000000000000" pitchFamily="2" charset="2"/>
              <a:buChar char="§"/>
            </a:pPr>
            <a:r>
              <a:rPr lang="en-US" sz="2400" dirty="0"/>
              <a:t>Gross profit is the profit remaining when the food has been paid for  </a:t>
            </a:r>
          </a:p>
          <a:p>
            <a:pPr>
              <a:buFont typeface="Wingdings" panose="05000000000000000000" pitchFamily="2" charset="2"/>
              <a:buChar char="§"/>
            </a:pPr>
            <a:r>
              <a:rPr lang="en-US" sz="2400" dirty="0"/>
              <a:t>When the </a:t>
            </a:r>
            <a:r>
              <a:rPr lang="en-US" sz="2400" dirty="0" err="1"/>
              <a:t>labour</a:t>
            </a:r>
            <a:r>
              <a:rPr lang="en-US" sz="2400" dirty="0"/>
              <a:t> costs and overheads (general running costs) have been allocated from the gross profit, what is left is the Net Profit</a:t>
            </a:r>
          </a:p>
          <a:p>
            <a:pPr>
              <a:buFont typeface="Wingdings" panose="05000000000000000000" pitchFamily="2" charset="2"/>
              <a:buChar char="§"/>
            </a:pPr>
            <a:r>
              <a:rPr lang="en-GB" sz="2400" dirty="0"/>
              <a:t>Net Profit = Gross Profit - Total Overheads</a:t>
            </a:r>
          </a:p>
          <a:p>
            <a:pPr>
              <a:buFont typeface="Wingdings" panose="05000000000000000000" pitchFamily="2" charset="2"/>
              <a:buChar char="§"/>
            </a:pPr>
            <a:r>
              <a:rPr lang="en-US" sz="2400" dirty="0"/>
              <a:t>The point at which the gross profit and the total overheads cross, i.e. equal in real terms, is the break-even point </a:t>
            </a:r>
          </a:p>
          <a:p>
            <a:pPr>
              <a:buFont typeface="Wingdings" panose="05000000000000000000" pitchFamily="2" charset="2"/>
              <a:buChar char="§"/>
            </a:pPr>
            <a:r>
              <a:rPr lang="en-US" sz="2400" dirty="0"/>
              <a:t>For sales above that point there will be a net profit, but for sales below, there will be a net loss</a:t>
            </a:r>
            <a:endParaRPr lang="en-GB" sz="2400" dirty="0"/>
          </a:p>
        </p:txBody>
      </p:sp>
      <p:sp>
        <p:nvSpPr>
          <p:cNvPr id="4" name="Footer Placeholder 3">
            <a:extLst>
              <a:ext uri="{FF2B5EF4-FFF2-40B4-BE49-F238E27FC236}">
                <a16:creationId xmlns:a16="http://schemas.microsoft.com/office/drawing/2014/main" id="{8079B19B-BA85-A917-57AC-B8DFB3E109B0}"/>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66719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3838-B351-1F45-5988-C9528CC0A976}"/>
              </a:ext>
            </a:extLst>
          </p:cNvPr>
          <p:cNvSpPr>
            <a:spLocks noGrp="1"/>
          </p:cNvSpPr>
          <p:nvPr>
            <p:ph type="title"/>
          </p:nvPr>
        </p:nvSpPr>
        <p:spPr/>
        <p:txBody>
          <a:bodyPr/>
          <a:lstStyle/>
          <a:p>
            <a:r>
              <a:rPr lang="en-GB" dirty="0"/>
              <a:t>Chapter 3</a:t>
            </a:r>
          </a:p>
        </p:txBody>
      </p:sp>
      <p:sp>
        <p:nvSpPr>
          <p:cNvPr id="3" name="Content Placeholder 2">
            <a:extLst>
              <a:ext uri="{FF2B5EF4-FFF2-40B4-BE49-F238E27FC236}">
                <a16:creationId xmlns:a16="http://schemas.microsoft.com/office/drawing/2014/main" id="{F197DC96-1298-80F5-2234-EE629CADD436}"/>
              </a:ext>
            </a:extLst>
          </p:cNvPr>
          <p:cNvSpPr>
            <a:spLocks noGrp="1"/>
          </p:cNvSpPr>
          <p:nvPr>
            <p:ph idx="1"/>
          </p:nvPr>
        </p:nvSpPr>
        <p:spPr>
          <a:xfrm>
            <a:off x="666184" y="1593410"/>
            <a:ext cx="9645713" cy="4719355"/>
          </a:xfrm>
        </p:spPr>
        <p:txBody>
          <a:bodyPr>
            <a:normAutofit/>
          </a:bodyPr>
          <a:lstStyle/>
          <a:p>
            <a:pPr marL="0" indent="0">
              <a:buNone/>
            </a:pPr>
            <a:r>
              <a:rPr lang="en-GB" sz="2400" dirty="0"/>
              <a:t>Explores the principles of food production and the generic drivers which influence the selection and setting up of the catering production processes.</a:t>
            </a:r>
          </a:p>
          <a:p>
            <a:pPr marL="0" indent="0">
              <a:buNone/>
            </a:pPr>
            <a:r>
              <a:rPr lang="en-GB" sz="2400" dirty="0"/>
              <a:t>The chapter covers:</a:t>
            </a:r>
          </a:p>
          <a:p>
            <a:pPr>
              <a:buFont typeface="Wingdings" panose="05000000000000000000" pitchFamily="2" charset="2"/>
              <a:buChar char="§"/>
            </a:pPr>
            <a:r>
              <a:rPr lang="en-GB" sz="2400" dirty="0"/>
              <a:t>The food production cycle</a:t>
            </a:r>
          </a:p>
          <a:p>
            <a:pPr>
              <a:buFont typeface="Wingdings" panose="05000000000000000000" pitchFamily="2" charset="2"/>
              <a:buChar char="§"/>
            </a:pPr>
            <a:r>
              <a:rPr lang="en-GB" sz="2400" dirty="0"/>
              <a:t>Food production systems their application, layout and production processes</a:t>
            </a:r>
          </a:p>
          <a:p>
            <a:pPr>
              <a:buFont typeface="Wingdings" panose="05000000000000000000" pitchFamily="2" charset="2"/>
              <a:buChar char="§"/>
            </a:pPr>
            <a:r>
              <a:rPr lang="en-GB" sz="2400" dirty="0"/>
              <a:t>Key managerial processes to control the food production processes</a:t>
            </a:r>
          </a:p>
          <a:p>
            <a:pPr>
              <a:buFont typeface="Wingdings" panose="05000000000000000000" pitchFamily="2" charset="2"/>
              <a:buChar char="§"/>
            </a:pPr>
            <a:r>
              <a:rPr lang="en-GB" sz="2400" dirty="0"/>
              <a:t>Contemporary developments in cloud, dark and ghost kitchens</a:t>
            </a:r>
          </a:p>
        </p:txBody>
      </p:sp>
      <p:sp>
        <p:nvSpPr>
          <p:cNvPr id="4" name="Footer Placeholder 3">
            <a:extLst>
              <a:ext uri="{FF2B5EF4-FFF2-40B4-BE49-F238E27FC236}">
                <a16:creationId xmlns:a16="http://schemas.microsoft.com/office/drawing/2014/main" id="{39049F76-6940-49BD-E472-4C73FDD4D85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12601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CAF1-0E39-8E3A-DDE4-60FABA97D271}"/>
              </a:ext>
            </a:extLst>
          </p:cNvPr>
          <p:cNvSpPr>
            <a:spLocks noGrp="1"/>
          </p:cNvSpPr>
          <p:nvPr>
            <p:ph type="title"/>
          </p:nvPr>
        </p:nvSpPr>
        <p:spPr/>
        <p:txBody>
          <a:bodyPr/>
          <a:lstStyle/>
          <a:p>
            <a:r>
              <a:rPr lang="en-GB" dirty="0"/>
              <a:t>Monitoring performance</a:t>
            </a:r>
          </a:p>
        </p:txBody>
      </p:sp>
      <p:sp>
        <p:nvSpPr>
          <p:cNvPr id="3" name="Content Placeholder 2">
            <a:extLst>
              <a:ext uri="{FF2B5EF4-FFF2-40B4-BE49-F238E27FC236}">
                <a16:creationId xmlns:a16="http://schemas.microsoft.com/office/drawing/2014/main" id="{60DCBA17-5B32-A9AC-975F-4397D75A2BD2}"/>
              </a:ext>
            </a:extLst>
          </p:cNvPr>
          <p:cNvSpPr>
            <a:spLocks noGrp="1"/>
          </p:cNvSpPr>
          <p:nvPr>
            <p:ph idx="1"/>
          </p:nvPr>
        </p:nvSpPr>
        <p:spPr/>
        <p:txBody>
          <a:bodyPr>
            <a:normAutofit/>
          </a:bodyPr>
          <a:lstStyle/>
          <a:p>
            <a:pPr>
              <a:buFont typeface="Wingdings" panose="05000000000000000000" pitchFamily="2" charset="2"/>
              <a:buChar char="§"/>
            </a:pPr>
            <a:r>
              <a:rPr lang="en-US" sz="2400" dirty="0"/>
              <a:t>Once target gross margins and food costs are calculated for the food service operations a standard is identified against which the actual performance can be measured</a:t>
            </a:r>
          </a:p>
          <a:p>
            <a:pPr>
              <a:buFont typeface="Wingdings" panose="05000000000000000000" pitchFamily="2" charset="2"/>
              <a:buChar char="§"/>
            </a:pPr>
            <a:r>
              <a:rPr lang="en-US" sz="2400" dirty="0"/>
              <a:t>These comparisons help to monitor and control the food service operation as well as alerting to any problems that may arise</a:t>
            </a:r>
          </a:p>
          <a:p>
            <a:endParaRPr lang="en-GB" dirty="0"/>
          </a:p>
        </p:txBody>
      </p:sp>
      <p:sp>
        <p:nvSpPr>
          <p:cNvPr id="4" name="Footer Placeholder 3">
            <a:extLst>
              <a:ext uri="{FF2B5EF4-FFF2-40B4-BE49-F238E27FC236}">
                <a16:creationId xmlns:a16="http://schemas.microsoft.com/office/drawing/2014/main" id="{467D6772-AD33-C280-4324-961E99DAF064}"/>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22852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CFE5-146C-DD00-30A2-70076139FF74}"/>
              </a:ext>
            </a:extLst>
          </p:cNvPr>
          <p:cNvSpPr>
            <a:spLocks noGrp="1"/>
          </p:cNvSpPr>
          <p:nvPr>
            <p:ph type="title"/>
          </p:nvPr>
        </p:nvSpPr>
        <p:spPr/>
        <p:txBody>
          <a:bodyPr/>
          <a:lstStyle/>
          <a:p>
            <a:r>
              <a:rPr lang="en-GB" sz="4400" dirty="0">
                <a:solidFill>
                  <a:srgbClr val="0070C0"/>
                </a:solidFill>
                <a:effectLst/>
                <a:ea typeface="Times New Roman" panose="02020603050405020304" pitchFamily="18" charset="0"/>
                <a:cs typeface="Times New Roman" panose="02020603050405020304" pitchFamily="18" charset="0"/>
              </a:rPr>
              <a:t>Cloud, Dark and Ghost Kitchens</a:t>
            </a:r>
            <a:endParaRPr lang="en-GB" dirty="0">
              <a:solidFill>
                <a:srgbClr val="0070C0"/>
              </a:solidFill>
            </a:endParaRPr>
          </a:p>
        </p:txBody>
      </p:sp>
      <p:sp>
        <p:nvSpPr>
          <p:cNvPr id="3" name="Content Placeholder 2">
            <a:extLst>
              <a:ext uri="{FF2B5EF4-FFF2-40B4-BE49-F238E27FC236}">
                <a16:creationId xmlns:a16="http://schemas.microsoft.com/office/drawing/2014/main" id="{DD0C8A68-62B4-0F9A-0ECC-CE6D1879883D}"/>
              </a:ext>
            </a:extLst>
          </p:cNvPr>
          <p:cNvSpPr>
            <a:spLocks noGrp="1"/>
          </p:cNvSpPr>
          <p:nvPr>
            <p:ph sz="half" idx="1"/>
          </p:nvPr>
        </p:nvSpPr>
        <p:spPr>
          <a:xfrm>
            <a:off x="838200" y="1566318"/>
            <a:ext cx="9473698" cy="4315867"/>
          </a:xfrm>
        </p:spPr>
        <p:txBody>
          <a:bodyPr>
            <a:noAutofit/>
          </a:bodyPr>
          <a:lstStyle/>
          <a:p>
            <a:pPr>
              <a:lnSpc>
                <a:spcPct val="100000"/>
              </a:lnSpc>
              <a:spcBef>
                <a:spcPts val="300"/>
              </a:spcBef>
              <a:buFont typeface="Wingdings" panose="05000000000000000000" pitchFamily="2" charset="2"/>
              <a:buChar char="§"/>
            </a:pPr>
            <a:r>
              <a:rPr lang="en-GB" sz="2400" kern="0" dirty="0">
                <a:effectLst/>
                <a:ea typeface="Times New Roman" panose="02020603050405020304" pitchFamily="18" charset="0"/>
              </a:rPr>
              <a:t>Covid-19 had a profound economic impact on the catering and hospitality industry </a:t>
            </a:r>
          </a:p>
          <a:p>
            <a:pPr>
              <a:lnSpc>
                <a:spcPct val="100000"/>
              </a:lnSpc>
              <a:spcBef>
                <a:spcPts val="300"/>
              </a:spcBef>
              <a:buFont typeface="Wingdings" panose="05000000000000000000" pitchFamily="2" charset="2"/>
              <a:buChar char="§"/>
            </a:pPr>
            <a:r>
              <a:rPr lang="en-GB" sz="2400" kern="0" dirty="0">
                <a:ea typeface="Times New Roman" panose="02020603050405020304" pitchFamily="18" charset="0"/>
              </a:rPr>
              <a:t>E</a:t>
            </a:r>
            <a:r>
              <a:rPr lang="en-GB" sz="2400" kern="0" dirty="0">
                <a:effectLst/>
                <a:ea typeface="Times New Roman" panose="02020603050405020304" pitchFamily="18" charset="0"/>
              </a:rPr>
              <a:t>nforced closure of businesses meant having to rethink the offer</a:t>
            </a:r>
          </a:p>
          <a:p>
            <a:pPr>
              <a:lnSpc>
                <a:spcPct val="100000"/>
              </a:lnSpc>
              <a:spcBef>
                <a:spcPts val="300"/>
              </a:spcBef>
              <a:buFont typeface="Wingdings" panose="05000000000000000000" pitchFamily="2" charset="2"/>
              <a:buChar char="§"/>
            </a:pPr>
            <a:r>
              <a:rPr lang="en-GB" sz="2400" kern="0" dirty="0">
                <a:ea typeface="Times New Roman" panose="02020603050405020304" pitchFamily="18" charset="0"/>
              </a:rPr>
              <a:t>Linked with this </a:t>
            </a:r>
            <a:r>
              <a:rPr lang="en-GB" sz="2400" kern="0" dirty="0">
                <a:effectLst/>
                <a:ea typeface="Times New Roman" panose="02020603050405020304" pitchFamily="18" charset="0"/>
              </a:rPr>
              <a:t>was the development of food and drink delivery</a:t>
            </a:r>
          </a:p>
          <a:p>
            <a:pPr>
              <a:lnSpc>
                <a:spcPct val="100000"/>
              </a:lnSpc>
              <a:spcBef>
                <a:spcPts val="300"/>
              </a:spcBef>
              <a:buFont typeface="Wingdings" panose="05000000000000000000" pitchFamily="2" charset="2"/>
              <a:buChar char="§"/>
            </a:pPr>
            <a:r>
              <a:rPr lang="en-GB" sz="2400" kern="0" dirty="0">
                <a:ea typeface="Times New Roman" panose="02020603050405020304" pitchFamily="18" charset="0"/>
              </a:rPr>
              <a:t>E</a:t>
            </a:r>
            <a:r>
              <a:rPr lang="en-GB" sz="2400" kern="0" dirty="0">
                <a:effectLst/>
                <a:ea typeface="Times New Roman" panose="02020603050405020304" pitchFamily="18" charset="0"/>
              </a:rPr>
              <a:t>ase of customer mobile ordering applications online drove a fundamental change in the food offer</a:t>
            </a:r>
          </a:p>
          <a:p>
            <a:pPr>
              <a:lnSpc>
                <a:spcPct val="100000"/>
              </a:lnSpc>
              <a:spcBef>
                <a:spcPts val="300"/>
              </a:spcBef>
              <a:buFont typeface="Wingdings" panose="05000000000000000000" pitchFamily="2" charset="2"/>
              <a:buChar char="§"/>
            </a:pPr>
            <a:r>
              <a:rPr lang="en-US" sz="2400" dirty="0"/>
              <a:t>Labels which have emerged to signify such types are cloud kitchens, dark kitchens, ghost kitchens, virtual kitchens or shadow kitchens, names which mean the same thing</a:t>
            </a:r>
          </a:p>
          <a:p>
            <a:pPr>
              <a:lnSpc>
                <a:spcPct val="100000"/>
              </a:lnSpc>
              <a:spcBef>
                <a:spcPts val="300"/>
              </a:spcBef>
              <a:buFont typeface="Wingdings" panose="05000000000000000000" pitchFamily="2" charset="2"/>
              <a:buChar char="§"/>
            </a:pPr>
            <a:r>
              <a:rPr lang="en-US" sz="2400" dirty="0"/>
              <a:t>They are food preparation spaces that provided deliver to customers </a:t>
            </a:r>
          </a:p>
        </p:txBody>
      </p:sp>
      <p:sp>
        <p:nvSpPr>
          <p:cNvPr id="4" name="Footer Placeholder 3">
            <a:extLst>
              <a:ext uri="{FF2B5EF4-FFF2-40B4-BE49-F238E27FC236}">
                <a16:creationId xmlns:a16="http://schemas.microsoft.com/office/drawing/2014/main" id="{A38FC54F-27AA-0924-4648-6FA5895EE98F}"/>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51782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8908-F0F9-6866-4F1E-0101F63BED3E}"/>
              </a:ext>
            </a:extLst>
          </p:cNvPr>
          <p:cNvSpPr>
            <a:spLocks noGrp="1"/>
          </p:cNvSpPr>
          <p:nvPr>
            <p:ph type="title"/>
          </p:nvPr>
        </p:nvSpPr>
        <p:spPr/>
        <p:txBody>
          <a:bodyPr/>
          <a:lstStyle/>
          <a:p>
            <a:r>
              <a:rPr lang="en-GB" dirty="0">
                <a:solidFill>
                  <a:srgbClr val="0070C0"/>
                </a:solidFill>
              </a:rPr>
              <a:t>Summary</a:t>
            </a:r>
          </a:p>
        </p:txBody>
      </p:sp>
      <p:sp>
        <p:nvSpPr>
          <p:cNvPr id="3" name="Content Placeholder 2">
            <a:extLst>
              <a:ext uri="{FF2B5EF4-FFF2-40B4-BE49-F238E27FC236}">
                <a16:creationId xmlns:a16="http://schemas.microsoft.com/office/drawing/2014/main" id="{B82134DE-7C28-9027-6D15-28D652EA8D94}"/>
              </a:ext>
            </a:extLst>
          </p:cNvPr>
          <p:cNvSpPr>
            <a:spLocks noGrp="1"/>
          </p:cNvSpPr>
          <p:nvPr>
            <p:ph sz="half" idx="1"/>
          </p:nvPr>
        </p:nvSpPr>
        <p:spPr>
          <a:xfrm>
            <a:off x="838199" y="1825625"/>
            <a:ext cx="8722259" cy="4351338"/>
          </a:xfrm>
        </p:spPr>
        <p:txBody>
          <a:bodyPr/>
          <a:lstStyle/>
          <a:p>
            <a:pPr>
              <a:buFont typeface="Wingdings" panose="05000000000000000000" pitchFamily="2" charset="2"/>
              <a:buChar char="§"/>
            </a:pPr>
            <a:r>
              <a:rPr lang="en-GB" sz="2400" dirty="0"/>
              <a:t>Culinary delivery processes are broad and need to be adapted to suite the operational style and delivery</a:t>
            </a:r>
          </a:p>
          <a:p>
            <a:pPr>
              <a:buFont typeface="Wingdings" panose="05000000000000000000" pitchFamily="2" charset="2"/>
              <a:buChar char="§"/>
            </a:pPr>
            <a:r>
              <a:rPr lang="en-GB" sz="2400" dirty="0"/>
              <a:t>Food production needs to be developed into a systematic process which can be effetely managed through several control process (ordering sheets, specifications, costing and pricing)</a:t>
            </a:r>
          </a:p>
          <a:p>
            <a:pPr>
              <a:buFont typeface="Wingdings" panose="05000000000000000000" pitchFamily="2" charset="2"/>
              <a:buChar char="§"/>
            </a:pPr>
            <a:r>
              <a:rPr lang="en-GB" sz="2400" dirty="0"/>
              <a:t>The notion of a kitchen has fundamentally changed from the traditions of simultaneity of production and service with numerous forms of decoupled kitchen types</a:t>
            </a:r>
          </a:p>
          <a:p>
            <a:endParaRPr lang="en-GB" dirty="0"/>
          </a:p>
          <a:p>
            <a:endParaRPr lang="en-GB" dirty="0"/>
          </a:p>
        </p:txBody>
      </p:sp>
      <p:sp>
        <p:nvSpPr>
          <p:cNvPr id="4" name="Footer Placeholder 3">
            <a:extLst>
              <a:ext uri="{FF2B5EF4-FFF2-40B4-BE49-F238E27FC236}">
                <a16:creationId xmlns:a16="http://schemas.microsoft.com/office/drawing/2014/main" id="{20C909F4-2C9F-ADBD-BF06-BDF8ED8F2AA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418497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F729-D74A-D339-114C-3214C9BCE4DC}"/>
              </a:ext>
            </a:extLst>
          </p:cNvPr>
          <p:cNvSpPr>
            <a:spLocks noGrp="1"/>
          </p:cNvSpPr>
          <p:nvPr>
            <p:ph type="title"/>
          </p:nvPr>
        </p:nvSpPr>
        <p:spPr>
          <a:xfrm>
            <a:off x="838200" y="347018"/>
            <a:ext cx="10515600" cy="1325563"/>
          </a:xfrm>
        </p:spPr>
        <p:txBody>
          <a:bodyPr/>
          <a:lstStyle/>
          <a:p>
            <a:r>
              <a:rPr lang="en-GB" dirty="0"/>
              <a:t>Revision Questions</a:t>
            </a:r>
          </a:p>
        </p:txBody>
      </p:sp>
      <p:sp>
        <p:nvSpPr>
          <p:cNvPr id="3" name="Content Placeholder 2">
            <a:extLst>
              <a:ext uri="{FF2B5EF4-FFF2-40B4-BE49-F238E27FC236}">
                <a16:creationId xmlns:a16="http://schemas.microsoft.com/office/drawing/2014/main" id="{B610B601-E5AC-D096-6FAB-AC412C6857E9}"/>
              </a:ext>
            </a:extLst>
          </p:cNvPr>
          <p:cNvSpPr>
            <a:spLocks noGrp="1"/>
          </p:cNvSpPr>
          <p:nvPr>
            <p:ph idx="1"/>
          </p:nvPr>
        </p:nvSpPr>
        <p:spPr>
          <a:xfrm>
            <a:off x="838200" y="1825625"/>
            <a:ext cx="9672873" cy="4351338"/>
          </a:xfrm>
        </p:spPr>
        <p:txBody>
          <a:bodyPr/>
          <a:lstStyle/>
          <a:p>
            <a:pPr marL="514350" indent="-514350">
              <a:buFont typeface="+mj-lt"/>
              <a:buAutoNum type="arabicPeriod"/>
            </a:pPr>
            <a:r>
              <a:rPr lang="en-GB" sz="2400" dirty="0"/>
              <a:t>Why is food costing important and list the key features of a costing process?</a:t>
            </a:r>
          </a:p>
          <a:p>
            <a:pPr marL="514350" indent="-514350">
              <a:buFont typeface="+mj-lt"/>
              <a:buAutoNum type="arabicPeriod"/>
            </a:pPr>
            <a:r>
              <a:rPr lang="en-GB" sz="2400" dirty="0"/>
              <a:t>What is gross profit and how does it contribute towards effective dish costing?</a:t>
            </a:r>
          </a:p>
          <a:p>
            <a:pPr marL="514350" indent="-514350">
              <a:buFont typeface="+mj-lt"/>
              <a:buAutoNum type="arabicPeriod"/>
            </a:pPr>
            <a:r>
              <a:rPr lang="en-GB" sz="2400" dirty="0"/>
              <a:t>What are the key fundamentals of labour cost control?</a:t>
            </a:r>
          </a:p>
          <a:p>
            <a:pPr marL="514350" indent="-514350">
              <a:buFont typeface="+mj-lt"/>
              <a:buAutoNum type="arabicPeriod"/>
            </a:pPr>
            <a:r>
              <a:rPr lang="en-GB" sz="2400" dirty="0"/>
              <a:t>What has been the driver behind ghost kitchens and the challenges that they face from an operational perspective?</a:t>
            </a:r>
          </a:p>
          <a:p>
            <a:pPr marL="514350" indent="-514350">
              <a:buFont typeface="+mj-lt"/>
              <a:buAutoNum type="arabicPeriod"/>
            </a:pPr>
            <a:endParaRPr lang="en-GB" dirty="0"/>
          </a:p>
          <a:p>
            <a:endParaRPr lang="en-GB" dirty="0"/>
          </a:p>
          <a:p>
            <a:endParaRPr lang="en-GB" dirty="0"/>
          </a:p>
        </p:txBody>
      </p:sp>
      <p:sp>
        <p:nvSpPr>
          <p:cNvPr id="4" name="Footer Placeholder 3">
            <a:extLst>
              <a:ext uri="{FF2B5EF4-FFF2-40B4-BE49-F238E27FC236}">
                <a16:creationId xmlns:a16="http://schemas.microsoft.com/office/drawing/2014/main" id="{D52D9847-BD53-008C-B2B0-42662116490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40207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05EDA-5098-7038-3EF2-4C0275FA9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BA3BC-C71D-EAB6-8FF2-759C08414643}"/>
              </a:ext>
            </a:extLst>
          </p:cNvPr>
          <p:cNvSpPr>
            <a:spLocks noGrp="1"/>
          </p:cNvSpPr>
          <p:nvPr>
            <p:ph type="ctrTitle"/>
          </p:nvPr>
        </p:nvSpPr>
        <p:spPr>
          <a:xfrm>
            <a:off x="744896" y="3612168"/>
            <a:ext cx="10640754" cy="1404243"/>
          </a:xfrm>
        </p:spPr>
        <p:txBody>
          <a:bodyPr anchor="b">
            <a:normAutofit/>
          </a:bodyPr>
          <a:lstStyle/>
          <a:p>
            <a:r>
              <a:rPr lang="en-GB" sz="4000" dirty="0">
                <a:solidFill>
                  <a:schemeClr val="tx2"/>
                </a:solidFill>
              </a:rPr>
              <a:t>End of Chapter 3 presentation</a:t>
            </a:r>
          </a:p>
        </p:txBody>
      </p:sp>
      <p:pic>
        <p:nvPicPr>
          <p:cNvPr id="5" name="Picture 4">
            <a:extLst>
              <a:ext uri="{FF2B5EF4-FFF2-40B4-BE49-F238E27FC236}">
                <a16:creationId xmlns:a16="http://schemas.microsoft.com/office/drawing/2014/main" id="{16B19ADE-F5BE-F7B4-34E3-61628D5B52FC}"/>
              </a:ext>
            </a:extLst>
          </p:cNvPr>
          <p:cNvPicPr>
            <a:picLocks noChangeAspect="1"/>
          </p:cNvPicPr>
          <p:nvPr/>
        </p:nvPicPr>
        <p:blipFill>
          <a:blip r:embed="rId2"/>
          <a:stretch>
            <a:fillRect/>
          </a:stretch>
        </p:blipFill>
        <p:spPr>
          <a:xfrm>
            <a:off x="1337661" y="320231"/>
            <a:ext cx="9455225" cy="2836567"/>
          </a:xfrm>
          <a:prstGeom prst="rect">
            <a:avLst/>
          </a:prstGeom>
        </p:spPr>
      </p:pic>
      <p:sp>
        <p:nvSpPr>
          <p:cNvPr id="3" name="Footer Placeholder 2">
            <a:extLst>
              <a:ext uri="{FF2B5EF4-FFF2-40B4-BE49-F238E27FC236}">
                <a16:creationId xmlns:a16="http://schemas.microsoft.com/office/drawing/2014/main" id="{0A386FBA-C3BE-99AE-9B02-E8F6843BAA01}"/>
              </a:ext>
            </a:extLst>
          </p:cNvPr>
          <p:cNvSpPr>
            <a:spLocks noGrp="1"/>
          </p:cNvSpPr>
          <p:nvPr>
            <p:ph type="ftr" sz="quarter" idx="3"/>
          </p:nvPr>
        </p:nvSpPr>
        <p:spPr/>
        <p:txBody>
          <a:bodyPr/>
          <a:lstStyle/>
          <a:p>
            <a:r>
              <a:rPr lang="en-GB"/>
              <a:t>© 2026 David Graham et </a:t>
            </a:r>
            <a:r>
              <a:rPr lang="en-GB" sz="1000"/>
              <a:t>al</a:t>
            </a:r>
            <a:r>
              <a:rPr lang="en-GB"/>
              <a:t>. </a:t>
            </a:r>
            <a:r>
              <a:rPr lang="en-GB" i="1"/>
              <a:t>Culinary and Food Service Operations Management for Industry 5.0. </a:t>
            </a:r>
            <a:r>
              <a:rPr lang="en-GB"/>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71065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82C63-D796-7C92-D86D-2D12F9CD3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F0FF7-F9A0-5993-DD97-1E086A616139}"/>
              </a:ext>
            </a:extLst>
          </p:cNvPr>
          <p:cNvSpPr>
            <a:spLocks noGrp="1"/>
          </p:cNvSpPr>
          <p:nvPr>
            <p:ph type="title"/>
          </p:nvPr>
        </p:nvSpPr>
        <p:spPr>
          <a:xfrm>
            <a:off x="838200" y="365126"/>
            <a:ext cx="10515600" cy="1995937"/>
          </a:xfrm>
        </p:spPr>
        <p:txBody>
          <a:bodyPr>
            <a:normAutofit/>
          </a:bodyPr>
          <a:lstStyle/>
          <a:p>
            <a:pPr algn="ctr"/>
            <a:r>
              <a:rPr lang="en-GB" noProof="0" dirty="0"/>
              <a:t>Culinary and Food Service Operations Management for Industry 5.0</a:t>
            </a:r>
          </a:p>
        </p:txBody>
      </p:sp>
      <p:sp>
        <p:nvSpPr>
          <p:cNvPr id="3" name="Content Placeholder 2">
            <a:extLst>
              <a:ext uri="{FF2B5EF4-FFF2-40B4-BE49-F238E27FC236}">
                <a16:creationId xmlns:a16="http://schemas.microsoft.com/office/drawing/2014/main" id="{DB993F53-26E9-4B8F-E350-659E42137AE5}"/>
              </a:ext>
            </a:extLst>
          </p:cNvPr>
          <p:cNvSpPr>
            <a:spLocks noGrp="1"/>
          </p:cNvSpPr>
          <p:nvPr>
            <p:ph idx="1"/>
          </p:nvPr>
        </p:nvSpPr>
        <p:spPr>
          <a:xfrm>
            <a:off x="838200" y="2006219"/>
            <a:ext cx="9670576" cy="4486655"/>
          </a:xfrm>
        </p:spPr>
        <p:txBody>
          <a:bodyPr>
            <a:noAutofit/>
          </a:bodyPr>
          <a:lstStyle/>
          <a:p>
            <a:pPr marL="0" indent="0">
              <a:buNone/>
            </a:pPr>
            <a:r>
              <a:rPr lang="en-GB" sz="2000" b="1" noProof="0" dirty="0"/>
              <a:t>David Graham </a:t>
            </a:r>
            <a:r>
              <a:rPr lang="en-GB" sz="2000" noProof="0" dirty="0"/>
              <a:t>is an Associate Head at Sheffield Hallam University within Sheffield Business School, a visiting Research Fellow at the University of Zululand, South Africa and Principal Fellow of Higher Education Academy.</a:t>
            </a:r>
          </a:p>
          <a:p>
            <a:pPr marL="0" indent="0">
              <a:buNone/>
            </a:pPr>
            <a:r>
              <a:rPr lang="en-GB" sz="2000" b="1" noProof="0" dirty="0"/>
              <a:t>Ewen Crilley </a:t>
            </a:r>
            <a:r>
              <a:rPr lang="en-GB" sz="2000" noProof="0" dirty="0"/>
              <a:t>is a Senior Lecturer at Sheffield Hallam University and Course Leader for UG and PG Tourism, Hospitality, Culinary and Aviation.</a:t>
            </a:r>
          </a:p>
          <a:p>
            <a:pPr marL="0" indent="0">
              <a:buNone/>
            </a:pPr>
            <a:r>
              <a:rPr lang="en-GB" sz="2000" b="1" noProof="0" dirty="0"/>
              <a:t>Peter Cox </a:t>
            </a:r>
            <a:r>
              <a:rPr lang="en-GB" sz="2000" noProof="0" dirty="0"/>
              <a:t>worked in the hotel and contract catering for large international companies. He was a Senior Lecturer at Leeds Beckett University specialising in quality and hospitality operations management.</a:t>
            </a:r>
          </a:p>
          <a:p>
            <a:pPr marL="0" indent="0">
              <a:buNone/>
            </a:pPr>
            <a:r>
              <a:rPr lang="en-GB" sz="2000" b="1" noProof="0" dirty="0"/>
              <a:t>John Cousins </a:t>
            </a:r>
            <a:r>
              <a:rPr lang="en-GB" sz="2000" noProof="0" dirty="0"/>
              <a:t>is a consultant, educator, and the author of a range of food and beverage management and service publications,  He has been conferred at Culinary Arts Laureate and is Director of the Food and Beverage Training Company.</a:t>
            </a:r>
          </a:p>
          <a:p>
            <a:pPr marL="0" indent="0">
              <a:buNone/>
            </a:pPr>
            <a:endParaRPr lang="en-GB" sz="1400" noProof="0" dirty="0"/>
          </a:p>
          <a:p>
            <a:pPr marL="0" indent="0">
              <a:buNone/>
            </a:pPr>
            <a:r>
              <a:rPr lang="en-GB" sz="2000" noProof="0" dirty="0"/>
              <a:t>© 2026 David Graham et al. </a:t>
            </a:r>
            <a:r>
              <a:rPr lang="en-GB" sz="2000" i="1" noProof="0" dirty="0"/>
              <a:t>Culinary and Food Service Operations Management for Industry 5.0.  </a:t>
            </a:r>
            <a:r>
              <a:rPr lang="en-GB" sz="2000" noProof="0" dirty="0"/>
              <a:t>Goodfellow Publishers</a:t>
            </a:r>
          </a:p>
        </p:txBody>
      </p:sp>
    </p:spTree>
    <p:extLst>
      <p:ext uri="{BB962C8B-B14F-4D97-AF65-F5344CB8AC3E}">
        <p14:creationId xmlns:p14="http://schemas.microsoft.com/office/powerpoint/2010/main" val="356081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B1AA-3434-21EA-FF88-C89B45BFE225}"/>
              </a:ext>
            </a:extLst>
          </p:cNvPr>
          <p:cNvSpPr>
            <a:spLocks noGrp="1"/>
          </p:cNvSpPr>
          <p:nvPr>
            <p:ph type="title"/>
          </p:nvPr>
        </p:nvSpPr>
        <p:spPr/>
        <p:txBody>
          <a:bodyPr/>
          <a:lstStyle/>
          <a:p>
            <a:r>
              <a:rPr lang="en-GB" dirty="0"/>
              <a:t>Understanding food and beverage</a:t>
            </a:r>
          </a:p>
        </p:txBody>
      </p:sp>
      <p:graphicFrame>
        <p:nvGraphicFramePr>
          <p:cNvPr id="4" name="Content Placeholder 3">
            <a:extLst>
              <a:ext uri="{FF2B5EF4-FFF2-40B4-BE49-F238E27FC236}">
                <a16:creationId xmlns:a16="http://schemas.microsoft.com/office/drawing/2014/main" id="{ED995202-DDF8-5130-6879-8390B36975F9}"/>
              </a:ext>
            </a:extLst>
          </p:cNvPr>
          <p:cNvGraphicFramePr>
            <a:graphicFrameLocks noGrp="1"/>
          </p:cNvGraphicFramePr>
          <p:nvPr>
            <p:ph idx="1"/>
            <p:extLst>
              <p:ext uri="{D42A27DB-BD31-4B8C-83A1-F6EECF244321}">
                <p14:modId xmlns:p14="http://schemas.microsoft.com/office/powerpoint/2010/main" val="2349919874"/>
              </p:ext>
            </p:extLst>
          </p:nvPr>
        </p:nvGraphicFramePr>
        <p:xfrm>
          <a:off x="1007905" y="1508259"/>
          <a:ext cx="9337098" cy="3896254"/>
        </p:xfrm>
        <a:graphic>
          <a:graphicData uri="http://schemas.openxmlformats.org/drawingml/2006/table">
            <a:tbl>
              <a:tblPr bandRow="1"/>
              <a:tblGrid>
                <a:gridCol w="3054410">
                  <a:extLst>
                    <a:ext uri="{9D8B030D-6E8A-4147-A177-3AD203B41FA5}">
                      <a16:colId xmlns:a16="http://schemas.microsoft.com/office/drawing/2014/main" val="2205468954"/>
                    </a:ext>
                  </a:extLst>
                </a:gridCol>
                <a:gridCol w="6282688">
                  <a:extLst>
                    <a:ext uri="{9D8B030D-6E8A-4147-A177-3AD203B41FA5}">
                      <a16:colId xmlns:a16="http://schemas.microsoft.com/office/drawing/2014/main" val="757736338"/>
                    </a:ext>
                  </a:extLst>
                </a:gridCol>
              </a:tblGrid>
              <a:tr h="848198">
                <a:tc>
                  <a:txBody>
                    <a:bodyPr/>
                    <a:lstStyle/>
                    <a:p>
                      <a:pPr algn="l">
                        <a:lnSpc>
                          <a:spcPct val="100000"/>
                        </a:lnSpc>
                        <a:spcAft>
                          <a:spcPts val="600"/>
                        </a:spcAft>
                        <a:buNone/>
                      </a:pPr>
                      <a:r>
                        <a:rPr lang="en-GB" sz="2400" b="1" kern="0" dirty="0">
                          <a:effectLst/>
                          <a:latin typeface="Gill Sans MT" panose="020B0502020104020203" pitchFamily="34" charset="0"/>
                          <a:ea typeface="Times New Roman" panose="02020603050405020304" pitchFamily="18" charset="0"/>
                          <a:cs typeface="Times New Roman" panose="02020603050405020304" pitchFamily="18" charset="0"/>
                        </a:rPr>
                        <a:t>What</a:t>
                      </a: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 is Food and Beverage?</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buNone/>
                      </a:pP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The menu mix, food and drink type and how it is presented</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280471"/>
                  </a:ext>
                </a:extLst>
              </a:tr>
              <a:tr h="1204584">
                <a:tc>
                  <a:txBody>
                    <a:bodyPr/>
                    <a:lstStyle/>
                    <a:p>
                      <a:pPr algn="l">
                        <a:lnSpc>
                          <a:spcPct val="100000"/>
                        </a:lnSpc>
                        <a:spcAft>
                          <a:spcPts val="600"/>
                        </a:spcAft>
                        <a:buNone/>
                      </a:pPr>
                      <a:r>
                        <a:rPr lang="en-GB" sz="2400" b="1" kern="0" dirty="0">
                          <a:effectLst/>
                          <a:latin typeface="Gill Sans MT" panose="020B0502020104020203" pitchFamily="34" charset="0"/>
                          <a:ea typeface="Times New Roman" panose="02020603050405020304" pitchFamily="18" charset="0"/>
                          <a:cs typeface="Times New Roman" panose="02020603050405020304" pitchFamily="18" charset="0"/>
                        </a:rPr>
                        <a:t>Where</a:t>
                      </a: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 is it delivered?</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buNone/>
                      </a:pP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Pop up operation, static site, on the move, field kitchens, hospital services, shopping centres, high street</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986652"/>
                  </a:ext>
                </a:extLst>
              </a:tr>
              <a:tr h="546753">
                <a:tc>
                  <a:txBody>
                    <a:bodyPr/>
                    <a:lstStyle/>
                    <a:p>
                      <a:pPr algn="l">
                        <a:lnSpc>
                          <a:spcPct val="100000"/>
                        </a:lnSpc>
                        <a:spcAft>
                          <a:spcPts val="600"/>
                        </a:spcAft>
                        <a:buNone/>
                      </a:pPr>
                      <a:r>
                        <a:rPr lang="en-GB" sz="2400" b="1" kern="0">
                          <a:effectLst/>
                          <a:latin typeface="Gill Sans MT" panose="020B0502020104020203" pitchFamily="34" charset="0"/>
                          <a:ea typeface="Times New Roman" panose="02020603050405020304" pitchFamily="18" charset="0"/>
                          <a:cs typeface="Times New Roman" panose="02020603050405020304" pitchFamily="18" charset="0"/>
                        </a:rPr>
                        <a:t>When </a:t>
                      </a:r>
                      <a:r>
                        <a:rPr lang="en-GB" sz="2400" kern="0">
                          <a:effectLst/>
                          <a:latin typeface="Gill Sans MT" panose="020B0502020104020203" pitchFamily="34" charset="0"/>
                          <a:ea typeface="Times New Roman" panose="02020603050405020304" pitchFamily="18" charset="0"/>
                          <a:cs typeface="Times New Roman" panose="02020603050405020304" pitchFamily="18" charset="0"/>
                        </a:rPr>
                        <a:t>is it delivered?</a:t>
                      </a:r>
                      <a:endParaRPr lang="en-GB" sz="2400" kern="10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buNone/>
                      </a:pP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Seasonal periods of the year, week, or day</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7241090"/>
                  </a:ext>
                </a:extLst>
              </a:tr>
              <a:tr h="824031">
                <a:tc>
                  <a:txBody>
                    <a:bodyPr/>
                    <a:lstStyle/>
                    <a:p>
                      <a:pPr algn="l">
                        <a:lnSpc>
                          <a:spcPct val="100000"/>
                        </a:lnSpc>
                        <a:spcAft>
                          <a:spcPts val="600"/>
                        </a:spcAft>
                        <a:buNone/>
                      </a:pPr>
                      <a:r>
                        <a:rPr lang="en-GB" sz="2400" b="1" kern="0">
                          <a:effectLst/>
                          <a:latin typeface="Gill Sans MT" panose="020B0502020104020203" pitchFamily="34" charset="0"/>
                          <a:ea typeface="Times New Roman" panose="02020603050405020304" pitchFamily="18" charset="0"/>
                          <a:cs typeface="Times New Roman" panose="02020603050405020304" pitchFamily="18" charset="0"/>
                        </a:rPr>
                        <a:t>How </a:t>
                      </a:r>
                      <a:r>
                        <a:rPr lang="en-GB" sz="2400" kern="0">
                          <a:effectLst/>
                          <a:latin typeface="Gill Sans MT" panose="020B0502020104020203" pitchFamily="34" charset="0"/>
                          <a:ea typeface="Times New Roman" panose="02020603050405020304" pitchFamily="18" charset="0"/>
                          <a:cs typeface="Times New Roman" panose="02020603050405020304" pitchFamily="18" charset="0"/>
                        </a:rPr>
                        <a:t>is it delivered?</a:t>
                      </a:r>
                      <a:endParaRPr lang="en-GB" sz="2400" kern="10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buNone/>
                      </a:pP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Production and service system, bought in or made fresh, table or self-service</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2342"/>
                  </a:ext>
                </a:extLst>
              </a:tr>
              <a:tr h="472688">
                <a:tc>
                  <a:txBody>
                    <a:bodyPr/>
                    <a:lstStyle/>
                    <a:p>
                      <a:pPr algn="l">
                        <a:lnSpc>
                          <a:spcPct val="100000"/>
                        </a:lnSpc>
                        <a:spcAft>
                          <a:spcPts val="600"/>
                        </a:spcAft>
                        <a:buNone/>
                      </a:pPr>
                      <a:r>
                        <a:rPr lang="en-GB" sz="2400" b="1" kern="0">
                          <a:effectLst/>
                          <a:latin typeface="Gill Sans MT" panose="020B0502020104020203" pitchFamily="34" charset="0"/>
                          <a:ea typeface="Times New Roman" panose="02020603050405020304" pitchFamily="18" charset="0"/>
                          <a:cs typeface="Times New Roman" panose="02020603050405020304" pitchFamily="18" charset="0"/>
                        </a:rPr>
                        <a:t>Why</a:t>
                      </a:r>
                      <a:r>
                        <a:rPr lang="en-GB" sz="2400" kern="0">
                          <a:effectLst/>
                          <a:latin typeface="Gill Sans MT" panose="020B0502020104020203" pitchFamily="34" charset="0"/>
                          <a:ea typeface="Times New Roman" panose="02020603050405020304" pitchFamily="18" charset="0"/>
                          <a:cs typeface="Times New Roman" panose="02020603050405020304" pitchFamily="18" charset="0"/>
                        </a:rPr>
                        <a:t> is it delivered?</a:t>
                      </a:r>
                      <a:endParaRPr lang="en-GB" sz="2400" kern="10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600"/>
                        </a:spcAft>
                        <a:buNone/>
                      </a:pPr>
                      <a:r>
                        <a:rPr lang="en-GB" sz="2400" kern="0" dirty="0">
                          <a:effectLst/>
                          <a:latin typeface="Gill Sans MT" panose="020B0502020104020203" pitchFamily="34" charset="0"/>
                          <a:ea typeface="Times New Roman" panose="02020603050405020304" pitchFamily="18" charset="0"/>
                          <a:cs typeface="Times New Roman" panose="02020603050405020304" pitchFamily="18" charset="0"/>
                        </a:rPr>
                        <a:t>Customer requirements, wants and desires</a:t>
                      </a:r>
                      <a:endParaRPr lang="en-GB" sz="24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9836094"/>
                  </a:ext>
                </a:extLst>
              </a:tr>
            </a:tbl>
          </a:graphicData>
        </a:graphic>
      </p:graphicFrame>
      <p:sp>
        <p:nvSpPr>
          <p:cNvPr id="3" name="Footer Placeholder 2">
            <a:extLst>
              <a:ext uri="{FF2B5EF4-FFF2-40B4-BE49-F238E27FC236}">
                <a16:creationId xmlns:a16="http://schemas.microsoft.com/office/drawing/2014/main" id="{C3044722-B05D-B6A0-2532-AE703E0D329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56232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F5DA-F082-B948-4337-8E04351C766B}"/>
              </a:ext>
            </a:extLst>
          </p:cNvPr>
          <p:cNvSpPr>
            <a:spLocks noGrp="1"/>
          </p:cNvSpPr>
          <p:nvPr>
            <p:ph type="title"/>
          </p:nvPr>
        </p:nvSpPr>
        <p:spPr/>
        <p:txBody>
          <a:bodyPr/>
          <a:lstStyle/>
          <a:p>
            <a:r>
              <a:rPr lang="en-GB" dirty="0"/>
              <a:t>Production and service process </a:t>
            </a:r>
          </a:p>
        </p:txBody>
      </p:sp>
      <p:sp>
        <p:nvSpPr>
          <p:cNvPr id="3" name="Content Placeholder 2">
            <a:extLst>
              <a:ext uri="{FF2B5EF4-FFF2-40B4-BE49-F238E27FC236}">
                <a16:creationId xmlns:a16="http://schemas.microsoft.com/office/drawing/2014/main" id="{483C4701-9A1F-3EB1-6FE3-9B912CE3029D}"/>
              </a:ext>
            </a:extLst>
          </p:cNvPr>
          <p:cNvSpPr>
            <a:spLocks noGrp="1"/>
          </p:cNvSpPr>
          <p:nvPr>
            <p:ph idx="1"/>
          </p:nvPr>
        </p:nvSpPr>
        <p:spPr/>
        <p:txBody>
          <a:bodyPr>
            <a:normAutofit/>
          </a:bodyPr>
          <a:lstStyle/>
          <a:p>
            <a:pPr>
              <a:buFont typeface="Wingdings" panose="05000000000000000000" pitchFamily="2" charset="2"/>
              <a:buChar char="§"/>
            </a:pPr>
            <a:r>
              <a:rPr lang="en-GB" sz="2400" dirty="0"/>
              <a:t>Systems Approach</a:t>
            </a:r>
          </a:p>
          <a:p>
            <a:pPr>
              <a:buFont typeface="Wingdings" panose="05000000000000000000" pitchFamily="2" charset="2"/>
              <a:buChar char="§"/>
            </a:pPr>
            <a:r>
              <a:rPr lang="en-GB" sz="2400" dirty="0"/>
              <a:t>Sensitive to the change</a:t>
            </a:r>
          </a:p>
          <a:p>
            <a:pPr>
              <a:buFont typeface="Wingdings" panose="05000000000000000000" pitchFamily="2" charset="2"/>
              <a:buChar char="§"/>
            </a:pPr>
            <a:r>
              <a:rPr lang="en-GB" sz="2400" dirty="0"/>
              <a:t>Cost and service driven</a:t>
            </a:r>
          </a:p>
          <a:p>
            <a:pPr>
              <a:buFont typeface="Wingdings" panose="05000000000000000000" pitchFamily="2" charset="2"/>
              <a:buChar char="§"/>
            </a:pPr>
            <a:r>
              <a:rPr lang="en-GB" sz="2400" dirty="0"/>
              <a:t>Service retailers</a:t>
            </a:r>
          </a:p>
          <a:p>
            <a:pPr>
              <a:buFont typeface="Wingdings" panose="05000000000000000000" pitchFamily="2" charset="2"/>
              <a:buChar char="§"/>
            </a:pPr>
            <a:r>
              <a:rPr lang="en-GB" sz="2400" dirty="0"/>
              <a:t>Multi-cultural offer</a:t>
            </a:r>
          </a:p>
          <a:p>
            <a:pPr>
              <a:buFont typeface="Wingdings" panose="05000000000000000000" pitchFamily="2" charset="2"/>
              <a:buChar char="§"/>
            </a:pPr>
            <a:r>
              <a:rPr lang="en-GB" sz="2400" dirty="0"/>
              <a:t>Point of differentiation</a:t>
            </a:r>
          </a:p>
        </p:txBody>
      </p:sp>
      <p:sp>
        <p:nvSpPr>
          <p:cNvPr id="4" name="Footer Placeholder 3">
            <a:extLst>
              <a:ext uri="{FF2B5EF4-FFF2-40B4-BE49-F238E27FC236}">
                <a16:creationId xmlns:a16="http://schemas.microsoft.com/office/drawing/2014/main" id="{AB4EF329-D811-41F5-EA10-64AA0C7BFA7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60407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39A1-0F6F-D9BA-9756-BC9F51C142AC}"/>
              </a:ext>
            </a:extLst>
          </p:cNvPr>
          <p:cNvSpPr>
            <a:spLocks noGrp="1"/>
          </p:cNvSpPr>
          <p:nvPr>
            <p:ph type="title"/>
          </p:nvPr>
        </p:nvSpPr>
        <p:spPr/>
        <p:txBody>
          <a:bodyPr/>
          <a:lstStyle/>
          <a:p>
            <a:r>
              <a:rPr lang="en-GB" dirty="0"/>
              <a:t>Service operations management</a:t>
            </a:r>
          </a:p>
        </p:txBody>
      </p:sp>
      <p:sp>
        <p:nvSpPr>
          <p:cNvPr id="3" name="Content Placeholder 2">
            <a:extLst>
              <a:ext uri="{FF2B5EF4-FFF2-40B4-BE49-F238E27FC236}">
                <a16:creationId xmlns:a16="http://schemas.microsoft.com/office/drawing/2014/main" id="{3D75F197-7D41-49CB-B56F-AA4691B90A22}"/>
              </a:ext>
            </a:extLst>
          </p:cNvPr>
          <p:cNvSpPr>
            <a:spLocks noGrp="1"/>
          </p:cNvSpPr>
          <p:nvPr>
            <p:ph idx="1"/>
          </p:nvPr>
        </p:nvSpPr>
        <p:spPr/>
        <p:txBody>
          <a:bodyPr>
            <a:normAutofit lnSpcReduction="10000"/>
          </a:bodyPr>
          <a:lstStyle/>
          <a:p>
            <a:pPr lvl="0">
              <a:buFont typeface="Wingdings" panose="05000000000000000000" pitchFamily="2" charset="2"/>
              <a:buChar char="§"/>
            </a:pPr>
            <a:r>
              <a:rPr lang="en-US" sz="2400" dirty="0"/>
              <a:t>As for all operations, food service operations management comprise the:</a:t>
            </a:r>
          </a:p>
          <a:p>
            <a:pPr lvl="1">
              <a:buFont typeface="Wingdings" panose="05000000000000000000" pitchFamily="2" charset="2"/>
              <a:buChar char="§"/>
            </a:pPr>
            <a:r>
              <a:rPr lang="en-GB" dirty="0"/>
              <a:t>Management of materials</a:t>
            </a:r>
          </a:p>
          <a:p>
            <a:pPr lvl="1">
              <a:buFont typeface="Wingdings" panose="05000000000000000000" pitchFamily="2" charset="2"/>
              <a:buChar char="§"/>
            </a:pPr>
            <a:r>
              <a:rPr lang="en-GB" dirty="0"/>
              <a:t>Management of people (customers)</a:t>
            </a:r>
          </a:p>
          <a:p>
            <a:pPr lvl="1">
              <a:buFont typeface="Wingdings" panose="05000000000000000000" pitchFamily="2" charset="2"/>
              <a:buChar char="§"/>
            </a:pPr>
            <a:r>
              <a:rPr lang="en-GB" dirty="0"/>
              <a:t>Management of information</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a:t>Effective food production is having a </a:t>
            </a:r>
            <a:r>
              <a:rPr lang="en-US" sz="2400" dirty="0"/>
              <a:t>systematic production process which will enable:</a:t>
            </a:r>
          </a:p>
          <a:p>
            <a:pPr lvl="1">
              <a:buFont typeface="Wingdings" panose="05000000000000000000" pitchFamily="2" charset="2"/>
              <a:buChar char="§"/>
            </a:pPr>
            <a:r>
              <a:rPr lang="en-GB" dirty="0"/>
              <a:t>Efficiency</a:t>
            </a:r>
          </a:p>
          <a:p>
            <a:pPr lvl="1">
              <a:buFont typeface="Wingdings" panose="05000000000000000000" pitchFamily="2" charset="2"/>
              <a:buChar char="§"/>
            </a:pPr>
            <a:r>
              <a:rPr lang="en-GB" dirty="0"/>
              <a:t>Cost control</a:t>
            </a:r>
          </a:p>
          <a:p>
            <a:pPr lvl="1">
              <a:buFont typeface="Wingdings" panose="05000000000000000000" pitchFamily="2" charset="2"/>
              <a:buChar char="§"/>
            </a:pPr>
            <a:r>
              <a:rPr lang="en-GB" dirty="0"/>
              <a:t>Standardisation</a:t>
            </a:r>
          </a:p>
          <a:p>
            <a:pPr lvl="1">
              <a:buFont typeface="Wingdings" panose="05000000000000000000" pitchFamily="2" charset="2"/>
              <a:buChar char="§"/>
            </a:pPr>
            <a:r>
              <a:rPr lang="en-GB" dirty="0"/>
              <a:t>Designing a system </a:t>
            </a:r>
          </a:p>
          <a:p>
            <a:endParaRPr lang="en-GB" dirty="0"/>
          </a:p>
        </p:txBody>
      </p:sp>
      <p:sp>
        <p:nvSpPr>
          <p:cNvPr id="4" name="Footer Placeholder 3">
            <a:extLst>
              <a:ext uri="{FF2B5EF4-FFF2-40B4-BE49-F238E27FC236}">
                <a16:creationId xmlns:a16="http://schemas.microsoft.com/office/drawing/2014/main" id="{4F4D5BC9-2B46-F968-8E65-6274DC99E4D8}"/>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09456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F709-2608-4CAA-CA11-ACF05E3D80BA}"/>
              </a:ext>
            </a:extLst>
          </p:cNvPr>
          <p:cNvSpPr>
            <a:spLocks noGrp="1"/>
          </p:cNvSpPr>
          <p:nvPr>
            <p:ph type="title"/>
          </p:nvPr>
        </p:nvSpPr>
        <p:spPr/>
        <p:txBody>
          <a:bodyPr/>
          <a:lstStyle/>
          <a:p>
            <a:r>
              <a:rPr lang="en-GB" dirty="0"/>
              <a:t>what is food production?</a:t>
            </a:r>
          </a:p>
        </p:txBody>
      </p:sp>
      <p:sp>
        <p:nvSpPr>
          <p:cNvPr id="3" name="Content Placeholder 2">
            <a:extLst>
              <a:ext uri="{FF2B5EF4-FFF2-40B4-BE49-F238E27FC236}">
                <a16:creationId xmlns:a16="http://schemas.microsoft.com/office/drawing/2014/main" id="{B772CFDB-FD06-F0B4-B445-5E9CDC3B1928}"/>
              </a:ext>
            </a:extLst>
          </p:cNvPr>
          <p:cNvSpPr>
            <a:spLocks noGrp="1"/>
          </p:cNvSpPr>
          <p:nvPr>
            <p:ph idx="1"/>
          </p:nvPr>
        </p:nvSpPr>
        <p:spPr>
          <a:xfrm>
            <a:off x="838200" y="1825625"/>
            <a:ext cx="9684224" cy="4351338"/>
          </a:xfrm>
        </p:spPr>
        <p:txBody>
          <a:bodyPr>
            <a:normAutofit/>
          </a:bodyPr>
          <a:lstStyle/>
          <a:p>
            <a:pPr>
              <a:buFont typeface="Wingdings" panose="05000000000000000000" pitchFamily="2" charset="2"/>
              <a:buChar char="§"/>
            </a:pPr>
            <a:r>
              <a:rPr lang="en-US" sz="2400" dirty="0"/>
              <a:t>Food production is a process which comprises several sequential and logical steps:</a:t>
            </a:r>
          </a:p>
          <a:p>
            <a:pPr lvl="1">
              <a:buFont typeface="Wingdings" panose="05000000000000000000" pitchFamily="2" charset="2"/>
              <a:buChar char="§"/>
            </a:pPr>
            <a:r>
              <a:rPr lang="en-GB" dirty="0"/>
              <a:t>Product control</a:t>
            </a:r>
          </a:p>
          <a:p>
            <a:pPr lvl="1">
              <a:buFont typeface="Wingdings" panose="05000000000000000000" pitchFamily="2" charset="2"/>
              <a:buChar char="§"/>
            </a:pPr>
            <a:r>
              <a:rPr lang="en-GB" dirty="0"/>
              <a:t>Environmental control</a:t>
            </a:r>
          </a:p>
          <a:p>
            <a:pPr lvl="1">
              <a:buFont typeface="Wingdings" panose="05000000000000000000" pitchFamily="2" charset="2"/>
              <a:buChar char="§"/>
            </a:pPr>
            <a:r>
              <a:rPr lang="en-GB" dirty="0"/>
              <a:t>Management control</a:t>
            </a:r>
          </a:p>
          <a:p>
            <a:pPr>
              <a:buFont typeface="Wingdings" panose="05000000000000000000" pitchFamily="2" charset="2"/>
              <a:buChar char="§"/>
            </a:pPr>
            <a:r>
              <a:rPr lang="en-GB" sz="2400" dirty="0"/>
              <a:t>Applying a logical and sequential path will assist in:</a:t>
            </a:r>
          </a:p>
          <a:p>
            <a:pPr lvl="1">
              <a:buFont typeface="Wingdings" panose="05000000000000000000" pitchFamily="2" charset="2"/>
              <a:buChar char="§"/>
            </a:pPr>
            <a:r>
              <a:rPr lang="en-GB" dirty="0"/>
              <a:t>Production speed</a:t>
            </a:r>
          </a:p>
          <a:p>
            <a:pPr lvl="1">
              <a:buFont typeface="Wingdings" panose="05000000000000000000" pitchFamily="2" charset="2"/>
              <a:buChar char="§"/>
            </a:pPr>
            <a:r>
              <a:rPr lang="en-GB" dirty="0"/>
              <a:t>Efficiency</a:t>
            </a:r>
          </a:p>
          <a:p>
            <a:pPr lvl="1">
              <a:buFont typeface="Wingdings" panose="05000000000000000000" pitchFamily="2" charset="2"/>
              <a:buChar char="§"/>
            </a:pPr>
            <a:r>
              <a:rPr lang="en-GB" dirty="0"/>
              <a:t>Hygiene</a:t>
            </a:r>
          </a:p>
          <a:p>
            <a:pPr lvl="1">
              <a:buFont typeface="Wingdings" panose="05000000000000000000" pitchFamily="2" charset="2"/>
              <a:buChar char="§"/>
            </a:pPr>
            <a:r>
              <a:rPr lang="en-GB" dirty="0"/>
              <a:t>Organisation</a:t>
            </a:r>
          </a:p>
          <a:p>
            <a:pPr lvl="1">
              <a:buFont typeface="Wingdings" panose="05000000000000000000" pitchFamily="2" charset="2"/>
              <a:buChar char="§"/>
            </a:pPr>
            <a:r>
              <a:rPr lang="en-GB" dirty="0"/>
              <a:t>Division of labour</a:t>
            </a:r>
          </a:p>
          <a:p>
            <a:endParaRPr lang="en-GB" dirty="0"/>
          </a:p>
        </p:txBody>
      </p:sp>
      <p:sp>
        <p:nvSpPr>
          <p:cNvPr id="4" name="Footer Placeholder 3">
            <a:extLst>
              <a:ext uri="{FF2B5EF4-FFF2-40B4-BE49-F238E27FC236}">
                <a16:creationId xmlns:a16="http://schemas.microsoft.com/office/drawing/2014/main" id="{A8430394-330B-448E-7EDA-23A7B202C00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16138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A661-3B78-6DAD-3F08-C568F56DA6B4}"/>
              </a:ext>
            </a:extLst>
          </p:cNvPr>
          <p:cNvSpPr>
            <a:spLocks noGrp="1"/>
          </p:cNvSpPr>
          <p:nvPr>
            <p:ph type="title"/>
          </p:nvPr>
        </p:nvSpPr>
        <p:spPr/>
        <p:txBody>
          <a:bodyPr/>
          <a:lstStyle/>
          <a:p>
            <a:r>
              <a:rPr lang="en-GB" dirty="0"/>
              <a:t>Key design parameters</a:t>
            </a:r>
          </a:p>
        </p:txBody>
      </p:sp>
      <p:sp>
        <p:nvSpPr>
          <p:cNvPr id="3" name="Content Placeholder 2">
            <a:extLst>
              <a:ext uri="{FF2B5EF4-FFF2-40B4-BE49-F238E27FC236}">
                <a16:creationId xmlns:a16="http://schemas.microsoft.com/office/drawing/2014/main" id="{940252E3-2AC4-2276-A069-E4FC9D3929A1}"/>
              </a:ext>
            </a:extLst>
          </p:cNvPr>
          <p:cNvSpPr>
            <a:spLocks noGrp="1"/>
          </p:cNvSpPr>
          <p:nvPr>
            <p:ph idx="1"/>
          </p:nvPr>
        </p:nvSpPr>
        <p:spPr>
          <a:xfrm>
            <a:off x="838200" y="1825625"/>
            <a:ext cx="8660642" cy="4351338"/>
          </a:xfrm>
        </p:spPr>
        <p:txBody>
          <a:bodyPr/>
          <a:lstStyle/>
          <a:p>
            <a:pPr lvl="0">
              <a:buFont typeface="Wingdings" panose="05000000000000000000" pitchFamily="2" charset="2"/>
              <a:buChar char="§"/>
            </a:pPr>
            <a:r>
              <a:rPr lang="en-GB" sz="2400" dirty="0"/>
              <a:t>Customer requirements (products, style of service)</a:t>
            </a:r>
          </a:p>
          <a:p>
            <a:pPr lvl="0">
              <a:buFont typeface="Wingdings" panose="05000000000000000000" pitchFamily="2" charset="2"/>
              <a:buChar char="§"/>
            </a:pPr>
            <a:r>
              <a:rPr lang="en-GB" sz="2400" dirty="0"/>
              <a:t>Menu type</a:t>
            </a:r>
          </a:p>
          <a:p>
            <a:pPr lvl="0">
              <a:buFont typeface="Wingdings" panose="05000000000000000000" pitchFamily="2" charset="2"/>
              <a:buChar char="§"/>
            </a:pPr>
            <a:r>
              <a:rPr lang="en-GB" sz="2400" dirty="0"/>
              <a:t>Method of production / processing</a:t>
            </a:r>
          </a:p>
          <a:p>
            <a:pPr lvl="0">
              <a:buFont typeface="Wingdings" panose="05000000000000000000" pitchFamily="2" charset="2"/>
              <a:buChar char="§"/>
            </a:pPr>
            <a:r>
              <a:rPr lang="en-GB" sz="2400" dirty="0"/>
              <a:t>Quantity to be produced</a:t>
            </a:r>
          </a:p>
          <a:p>
            <a:pPr lvl="0">
              <a:buFont typeface="Wingdings" panose="05000000000000000000" pitchFamily="2" charset="2"/>
              <a:buChar char="§"/>
            </a:pPr>
            <a:r>
              <a:rPr lang="en-GB" sz="2400" dirty="0"/>
              <a:t>Food service concept and delivery</a:t>
            </a:r>
          </a:p>
          <a:p>
            <a:pPr lvl="0">
              <a:buFont typeface="Wingdings" panose="05000000000000000000" pitchFamily="2" charset="2"/>
              <a:buChar char="§"/>
            </a:pPr>
            <a:r>
              <a:rPr lang="en-GB" sz="2400" dirty="0"/>
              <a:t>Number of customers to be accommodated per hour (Turnover)</a:t>
            </a:r>
          </a:p>
          <a:p>
            <a:endParaRPr lang="en-GB" dirty="0"/>
          </a:p>
        </p:txBody>
      </p:sp>
      <p:sp>
        <p:nvSpPr>
          <p:cNvPr id="4" name="Footer Placeholder 3">
            <a:extLst>
              <a:ext uri="{FF2B5EF4-FFF2-40B4-BE49-F238E27FC236}">
                <a16:creationId xmlns:a16="http://schemas.microsoft.com/office/drawing/2014/main" id="{F4C8DB54-C709-1128-B7D3-D55475AF979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53298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B5F7-E95C-81F5-63E1-F7ABA19C1DBD}"/>
              </a:ext>
            </a:extLst>
          </p:cNvPr>
          <p:cNvSpPr>
            <a:spLocks noGrp="1"/>
          </p:cNvSpPr>
          <p:nvPr>
            <p:ph type="title"/>
          </p:nvPr>
        </p:nvSpPr>
        <p:spPr/>
        <p:txBody>
          <a:bodyPr/>
          <a:lstStyle/>
          <a:p>
            <a:r>
              <a:rPr lang="en-GB" dirty="0"/>
              <a:t>Layout and production process</a:t>
            </a:r>
          </a:p>
        </p:txBody>
      </p:sp>
      <p:sp>
        <p:nvSpPr>
          <p:cNvPr id="3" name="Content Placeholder 2">
            <a:extLst>
              <a:ext uri="{FF2B5EF4-FFF2-40B4-BE49-F238E27FC236}">
                <a16:creationId xmlns:a16="http://schemas.microsoft.com/office/drawing/2014/main" id="{6C7839CF-CB5B-7AF4-3EDF-CAEA69B3059B}"/>
              </a:ext>
            </a:extLst>
          </p:cNvPr>
          <p:cNvSpPr>
            <a:spLocks noGrp="1"/>
          </p:cNvSpPr>
          <p:nvPr>
            <p:ph idx="1"/>
          </p:nvPr>
        </p:nvSpPr>
        <p:spPr/>
        <p:txBody>
          <a:bodyPr>
            <a:normAutofit/>
          </a:bodyPr>
          <a:lstStyle/>
          <a:p>
            <a:pPr>
              <a:buFont typeface="Wingdings" panose="05000000000000000000" pitchFamily="2" charset="2"/>
              <a:buChar char="§"/>
            </a:pPr>
            <a:r>
              <a:rPr lang="en-US" sz="2400" dirty="0"/>
              <a:t>Must effectively enable the kitchen staff to follow a linear process to</a:t>
            </a:r>
            <a:r>
              <a:rPr lang="en-GB" sz="2400" dirty="0"/>
              <a:t>:</a:t>
            </a:r>
          </a:p>
          <a:p>
            <a:pPr lvl="1">
              <a:buFont typeface="Wingdings" panose="05000000000000000000" pitchFamily="2" charset="2"/>
              <a:buChar char="§"/>
            </a:pPr>
            <a:r>
              <a:rPr lang="en-GB" dirty="0"/>
              <a:t>Increased productivity</a:t>
            </a:r>
          </a:p>
          <a:p>
            <a:pPr lvl="1">
              <a:buFont typeface="Wingdings" panose="05000000000000000000" pitchFamily="2" charset="2"/>
              <a:buChar char="§"/>
            </a:pPr>
            <a:r>
              <a:rPr lang="en-GB" dirty="0"/>
              <a:t>Reduction in cross contamination</a:t>
            </a:r>
          </a:p>
          <a:p>
            <a:pPr lvl="1">
              <a:buFont typeface="Wingdings" panose="05000000000000000000" pitchFamily="2" charset="2"/>
              <a:buChar char="§"/>
            </a:pPr>
            <a:endParaRPr lang="en-GB" dirty="0"/>
          </a:p>
          <a:p>
            <a:pPr lvl="0">
              <a:buFont typeface="Wingdings" panose="05000000000000000000" pitchFamily="2" charset="2"/>
              <a:buChar char="§"/>
            </a:pPr>
            <a:r>
              <a:rPr lang="en-US" sz="2400" dirty="0"/>
              <a:t>Needs to be designed to ensure that there is:</a:t>
            </a:r>
          </a:p>
          <a:p>
            <a:pPr lvl="1">
              <a:buFont typeface="Wingdings" panose="05000000000000000000" pitchFamily="2" charset="2"/>
              <a:buChar char="§"/>
            </a:pPr>
            <a:r>
              <a:rPr lang="en-GB" dirty="0"/>
              <a:t>Minimum movement</a:t>
            </a:r>
          </a:p>
          <a:p>
            <a:pPr lvl="1">
              <a:buFont typeface="Wingdings" panose="05000000000000000000" pitchFamily="2" charset="2"/>
              <a:buChar char="§"/>
            </a:pPr>
            <a:r>
              <a:rPr lang="en-GB" dirty="0"/>
              <a:t>Minimum back tracking</a:t>
            </a:r>
          </a:p>
          <a:p>
            <a:pPr lvl="1">
              <a:buFont typeface="Wingdings" panose="05000000000000000000" pitchFamily="2" charset="2"/>
              <a:buChar char="§"/>
            </a:pPr>
            <a:r>
              <a:rPr lang="en-GB" dirty="0"/>
              <a:t>Maximum use of space</a:t>
            </a:r>
          </a:p>
          <a:p>
            <a:pPr lvl="1">
              <a:buFont typeface="Wingdings" panose="05000000000000000000" pitchFamily="2" charset="2"/>
              <a:buChar char="§"/>
            </a:pPr>
            <a:r>
              <a:rPr lang="en-GB" dirty="0"/>
              <a:t>Maximum usage of equipment </a:t>
            </a:r>
          </a:p>
          <a:p>
            <a:pPr lvl="1">
              <a:buFont typeface="Wingdings" panose="05000000000000000000" pitchFamily="2" charset="2"/>
              <a:buChar char="§"/>
            </a:pPr>
            <a:r>
              <a:rPr lang="en-GB" dirty="0"/>
              <a:t>Minimum expenditure of time and effort.</a:t>
            </a:r>
          </a:p>
          <a:p>
            <a:endParaRPr lang="en-GB" dirty="0"/>
          </a:p>
        </p:txBody>
      </p:sp>
      <p:sp>
        <p:nvSpPr>
          <p:cNvPr id="4" name="Footer Placeholder 3">
            <a:extLst>
              <a:ext uri="{FF2B5EF4-FFF2-40B4-BE49-F238E27FC236}">
                <a16:creationId xmlns:a16="http://schemas.microsoft.com/office/drawing/2014/main" id="{4DA59B88-D178-BA25-7A77-A4FD443CAE0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22730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F158-8100-115E-DD88-367C82055A03}"/>
              </a:ext>
            </a:extLst>
          </p:cNvPr>
          <p:cNvSpPr>
            <a:spLocks noGrp="1"/>
          </p:cNvSpPr>
          <p:nvPr>
            <p:ph type="title"/>
          </p:nvPr>
        </p:nvSpPr>
        <p:spPr/>
        <p:txBody>
          <a:bodyPr/>
          <a:lstStyle/>
          <a:p>
            <a:r>
              <a:rPr lang="en-GB" dirty="0">
                <a:solidFill>
                  <a:srgbClr val="0070C0"/>
                </a:solidFill>
              </a:rPr>
              <a:t>Kitchen design principles</a:t>
            </a:r>
          </a:p>
        </p:txBody>
      </p:sp>
      <p:sp>
        <p:nvSpPr>
          <p:cNvPr id="3" name="Content Placeholder 2">
            <a:extLst>
              <a:ext uri="{FF2B5EF4-FFF2-40B4-BE49-F238E27FC236}">
                <a16:creationId xmlns:a16="http://schemas.microsoft.com/office/drawing/2014/main" id="{539CC989-2689-B4B0-126F-558EEE950E7C}"/>
              </a:ext>
            </a:extLst>
          </p:cNvPr>
          <p:cNvSpPr>
            <a:spLocks noGrp="1"/>
          </p:cNvSpPr>
          <p:nvPr>
            <p:ph sz="half" idx="1"/>
          </p:nvPr>
        </p:nvSpPr>
        <p:spPr>
          <a:xfrm>
            <a:off x="838200" y="1825625"/>
            <a:ext cx="4191000" cy="4351338"/>
          </a:xfrm>
        </p:spPr>
        <p:txBody>
          <a:bodyPr/>
          <a:lstStyle/>
          <a:p>
            <a:pPr>
              <a:buFont typeface="Wingdings" panose="05000000000000000000" pitchFamily="2" charset="2"/>
              <a:buChar char="§"/>
            </a:pPr>
            <a:r>
              <a:rPr lang="en-US" sz="2400" dirty="0"/>
              <a:t>Must consider:</a:t>
            </a:r>
          </a:p>
          <a:p>
            <a:pPr lvl="1">
              <a:buFont typeface="Wingdings" panose="05000000000000000000" pitchFamily="2" charset="2"/>
              <a:buChar char="§"/>
            </a:pPr>
            <a:r>
              <a:rPr lang="en-US" dirty="0"/>
              <a:t>Working sections </a:t>
            </a:r>
          </a:p>
          <a:p>
            <a:pPr lvl="1">
              <a:buFont typeface="Wingdings" panose="05000000000000000000" pitchFamily="2" charset="2"/>
              <a:buChar char="§"/>
            </a:pPr>
            <a:r>
              <a:rPr lang="en-GB" dirty="0"/>
              <a:t>Access to ancillary areas</a:t>
            </a:r>
          </a:p>
          <a:p>
            <a:pPr lvl="1">
              <a:buFont typeface="Wingdings" panose="05000000000000000000" pitchFamily="2" charset="2"/>
              <a:buChar char="§"/>
            </a:pPr>
            <a:r>
              <a:rPr lang="en-GB" dirty="0"/>
              <a:t>Choice of equipment</a:t>
            </a:r>
          </a:p>
          <a:p>
            <a:endParaRPr lang="en-GB" dirty="0"/>
          </a:p>
        </p:txBody>
      </p:sp>
      <p:sp>
        <p:nvSpPr>
          <p:cNvPr id="4" name="Content Placeholder 3">
            <a:extLst>
              <a:ext uri="{FF2B5EF4-FFF2-40B4-BE49-F238E27FC236}">
                <a16:creationId xmlns:a16="http://schemas.microsoft.com/office/drawing/2014/main" id="{93CFF887-FF83-7FAC-0472-78051A2CD605}"/>
              </a:ext>
            </a:extLst>
          </p:cNvPr>
          <p:cNvSpPr>
            <a:spLocks noGrp="1"/>
          </p:cNvSpPr>
          <p:nvPr>
            <p:ph sz="half" idx="2"/>
          </p:nvPr>
        </p:nvSpPr>
        <p:spPr>
          <a:xfrm>
            <a:off x="5614416" y="1825625"/>
            <a:ext cx="4191000" cy="4351338"/>
          </a:xfrm>
        </p:spPr>
        <p:txBody>
          <a:bodyPr/>
          <a:lstStyle/>
          <a:p>
            <a:pPr>
              <a:buFont typeface="Wingdings" panose="05000000000000000000" pitchFamily="2" charset="2"/>
              <a:buChar char="§"/>
            </a:pPr>
            <a:r>
              <a:rPr lang="en-GB" sz="2400" dirty="0"/>
              <a:t>And take account of: </a:t>
            </a:r>
          </a:p>
          <a:p>
            <a:pPr lvl="1">
              <a:lnSpc>
                <a:spcPct val="100000"/>
              </a:lnSpc>
              <a:spcBef>
                <a:spcPts val="0"/>
              </a:spcBef>
              <a:buFont typeface="Wingdings" panose="05000000000000000000" pitchFamily="2" charset="2"/>
              <a:buChar char="§"/>
            </a:pPr>
            <a:r>
              <a:rPr lang="en-GB" dirty="0"/>
              <a:t>Space</a:t>
            </a:r>
          </a:p>
          <a:p>
            <a:pPr lvl="1">
              <a:lnSpc>
                <a:spcPct val="100000"/>
              </a:lnSpc>
              <a:spcBef>
                <a:spcPts val="0"/>
              </a:spcBef>
              <a:buFont typeface="Wingdings" panose="05000000000000000000" pitchFamily="2" charset="2"/>
              <a:buChar char="§"/>
            </a:pPr>
            <a:r>
              <a:rPr lang="en-GB" dirty="0"/>
              <a:t>Humidity</a:t>
            </a:r>
          </a:p>
          <a:p>
            <a:pPr lvl="1">
              <a:lnSpc>
                <a:spcPct val="100000"/>
              </a:lnSpc>
              <a:spcBef>
                <a:spcPts val="0"/>
              </a:spcBef>
              <a:buFont typeface="Wingdings" panose="05000000000000000000" pitchFamily="2" charset="2"/>
              <a:buChar char="§"/>
            </a:pPr>
            <a:r>
              <a:rPr lang="en-GB" dirty="0"/>
              <a:t>Temperature</a:t>
            </a:r>
          </a:p>
          <a:p>
            <a:pPr lvl="1">
              <a:lnSpc>
                <a:spcPct val="100000"/>
              </a:lnSpc>
              <a:spcBef>
                <a:spcPts val="0"/>
              </a:spcBef>
              <a:buFont typeface="Wingdings" panose="05000000000000000000" pitchFamily="2" charset="2"/>
              <a:buChar char="§"/>
            </a:pPr>
            <a:r>
              <a:rPr lang="en-GB" dirty="0"/>
              <a:t>Noise</a:t>
            </a:r>
          </a:p>
          <a:p>
            <a:pPr lvl="1">
              <a:lnSpc>
                <a:spcPct val="100000"/>
              </a:lnSpc>
              <a:spcBef>
                <a:spcPts val="0"/>
              </a:spcBef>
              <a:buFont typeface="Wingdings" panose="05000000000000000000" pitchFamily="2" charset="2"/>
              <a:buChar char="§"/>
            </a:pPr>
            <a:r>
              <a:rPr lang="en-GB" dirty="0"/>
              <a:t>Light</a:t>
            </a:r>
          </a:p>
          <a:p>
            <a:pPr lvl="1">
              <a:lnSpc>
                <a:spcPct val="100000"/>
              </a:lnSpc>
              <a:spcBef>
                <a:spcPts val="0"/>
              </a:spcBef>
              <a:buFont typeface="Wingdings" panose="05000000000000000000" pitchFamily="2" charset="2"/>
              <a:buChar char="§"/>
            </a:pPr>
            <a:r>
              <a:rPr lang="en-GB" dirty="0"/>
              <a:t>Ventilation</a:t>
            </a:r>
          </a:p>
          <a:p>
            <a:pPr lvl="1">
              <a:lnSpc>
                <a:spcPct val="100000"/>
              </a:lnSpc>
              <a:spcBef>
                <a:spcPts val="0"/>
              </a:spcBef>
              <a:buFont typeface="Wingdings" panose="05000000000000000000" pitchFamily="2" charset="2"/>
              <a:buChar char="§"/>
            </a:pPr>
            <a:r>
              <a:rPr lang="en-GB" dirty="0"/>
              <a:t>Maintenance </a:t>
            </a:r>
          </a:p>
          <a:p>
            <a:pPr lvl="1">
              <a:lnSpc>
                <a:spcPct val="100000"/>
              </a:lnSpc>
              <a:spcBef>
                <a:spcPts val="0"/>
              </a:spcBef>
              <a:buFont typeface="Wingdings" panose="05000000000000000000" pitchFamily="2" charset="2"/>
              <a:buChar char="§"/>
            </a:pPr>
            <a:r>
              <a:rPr lang="en-GB" dirty="0"/>
              <a:t>Legislation</a:t>
            </a:r>
          </a:p>
          <a:p>
            <a:endParaRPr lang="en-GB" dirty="0"/>
          </a:p>
        </p:txBody>
      </p:sp>
      <p:sp>
        <p:nvSpPr>
          <p:cNvPr id="5" name="Footer Placeholder 4">
            <a:extLst>
              <a:ext uri="{FF2B5EF4-FFF2-40B4-BE49-F238E27FC236}">
                <a16:creationId xmlns:a16="http://schemas.microsoft.com/office/drawing/2014/main" id="{87302B8F-BCA7-E1F5-79E8-9A172B448E7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11073390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492</TotalTime>
  <Words>1979</Words>
  <Application>Microsoft Office PowerPoint</Application>
  <PresentationFormat>Widescreen</PresentationFormat>
  <Paragraphs>212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Gill Sans MT</vt:lpstr>
      <vt:lpstr>Noto Sans Symbols</vt:lpstr>
      <vt:lpstr>Times New Roman</vt:lpstr>
      <vt:lpstr>Wingdings</vt:lpstr>
      <vt:lpstr>Office Theme</vt:lpstr>
      <vt:lpstr>Chapter 3 Culinary Production Systems</vt:lpstr>
      <vt:lpstr>Chapter 3</vt:lpstr>
      <vt:lpstr>Understanding food and beverage</vt:lpstr>
      <vt:lpstr>Production and service process </vt:lpstr>
      <vt:lpstr>Service operations management</vt:lpstr>
      <vt:lpstr>what is food production?</vt:lpstr>
      <vt:lpstr>Key design parameters</vt:lpstr>
      <vt:lpstr>Layout and production process</vt:lpstr>
      <vt:lpstr>Kitchen design principles</vt:lpstr>
      <vt:lpstr>Food production processes</vt:lpstr>
      <vt:lpstr>Profitable food service</vt:lpstr>
      <vt:lpstr>Control of food stock</vt:lpstr>
      <vt:lpstr>Costing a dish </vt:lpstr>
      <vt:lpstr>Costing a dish (cont’d) </vt:lpstr>
      <vt:lpstr>The importance of costing dishes </vt:lpstr>
      <vt:lpstr>Pricing strategies</vt:lpstr>
      <vt:lpstr>Setting selling prices</vt:lpstr>
      <vt:lpstr>Relationship between costs, revenue and profit</vt:lpstr>
      <vt:lpstr>The break-even point</vt:lpstr>
      <vt:lpstr>Monitoring performance</vt:lpstr>
      <vt:lpstr>Cloud, Dark and Ghost Kitchens</vt:lpstr>
      <vt:lpstr>Summary</vt:lpstr>
      <vt:lpstr>Revision Questions</vt:lpstr>
      <vt:lpstr>End of Chapter 3 presentation</vt:lpstr>
      <vt:lpstr>Culinary and Food Service Operations Management for Industry 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Culinary Production Systems</dc:title>
  <dc:subject>© 2026 David Graham et al. Culinary and Food Service Operations Management for Industry 5.0. Goodfellow Publishers</dc:subject>
  <dc:creator>David Graham, Ewen Crilley, Peter Cox and John Cousins</dc:creator>
  <dc:description>The presentations are copyright and may only be used or adapted as long as the source is properly acknowledged. No permission has ever been given for the presentations to be published anywhere else, or to be posted online.</dc:description>
  <cp:lastModifiedBy>John Cousins</cp:lastModifiedBy>
  <cp:revision>34</cp:revision>
  <cp:lastPrinted>2026-06-24T12:20:13Z</cp:lastPrinted>
  <dcterms:created xsi:type="dcterms:W3CDTF">2026-06-05T08:47:25Z</dcterms:created>
  <dcterms:modified xsi:type="dcterms:W3CDTF">2026-07-05T13:29:20Z</dcterms:modified>
</cp:coreProperties>
</file>